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4" r:id="rId9"/>
    <p:sldId id="265" r:id="rId10"/>
    <p:sldId id="267" r:id="rId11"/>
    <p:sldId id="266" r:id="rId12"/>
    <p:sldId id="268" r:id="rId13"/>
    <p:sldId id="269" r:id="rId14"/>
    <p:sldId id="270" r:id="rId15"/>
    <p:sldId id="271" r:id="rId16"/>
    <p:sldId id="272" r:id="rId17"/>
    <p:sldId id="273" r:id="rId18"/>
    <p:sldId id="274" r:id="rId19"/>
    <p:sldId id="275" r:id="rId20"/>
    <p:sldId id="263" r:id="rId21"/>
    <p:sldId id="276"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97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8065D1AD-4320-4439-AC68-C473600A66C9}" type="datetimeFigureOut">
              <a:rPr lang="es-ES" smtClean="0"/>
              <a:t>19/05/2013</a:t>
            </a:fld>
            <a:endParaRPr lang="es-ES"/>
          </a:p>
        </p:txBody>
      </p:sp>
      <p:sp>
        <p:nvSpPr>
          <p:cNvPr id="19" name="Footer Placeholder 18"/>
          <p:cNvSpPr>
            <a:spLocks noGrp="1"/>
          </p:cNvSpPr>
          <p:nvPr>
            <p:ph type="ftr" sz="quarter" idx="11"/>
          </p:nvPr>
        </p:nvSpPr>
        <p:spPr/>
        <p:txBody>
          <a:bodyPr/>
          <a:lstStyle/>
          <a:p>
            <a:endParaRPr lang="es-ES"/>
          </a:p>
        </p:txBody>
      </p:sp>
      <p:sp>
        <p:nvSpPr>
          <p:cNvPr id="27" name="Slide Number Placeholder 26"/>
          <p:cNvSpPr>
            <a:spLocks noGrp="1"/>
          </p:cNvSpPr>
          <p:nvPr>
            <p:ph type="sldNum" sz="quarter" idx="12"/>
          </p:nvPr>
        </p:nvSpPr>
        <p:spPr/>
        <p:txBody>
          <a:bodyPr/>
          <a:lstStyle/>
          <a:p>
            <a:fld id="{7015C50F-9190-4422-B29A-F4BD36311F84}"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8065D1AD-4320-4439-AC68-C473600A66C9}" type="datetimeFigureOut">
              <a:rPr lang="es-ES" smtClean="0"/>
              <a:t>19/05/2013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8065D1AD-4320-4439-AC68-C473600A66C9}" type="datetimeFigureOut">
              <a:rPr lang="es-ES" smtClean="0"/>
              <a:t>19/05/2013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15C50F-9190-4422-B29A-F4BD36311F84}"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8065D1AD-4320-4439-AC68-C473600A66C9}" type="datetimeFigureOut">
              <a:rPr lang="es-ES" smtClean="0"/>
              <a:t>19/05/2013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8065D1AD-4320-4439-AC68-C473600A66C9}" type="datetimeFigureOut">
              <a:rPr lang="es-ES" smtClean="0"/>
              <a:t>19/05/2013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8065D1AD-4320-4439-AC68-C473600A66C9}" type="datetimeFigureOut">
              <a:rPr lang="es-ES" smtClean="0"/>
              <a:t>19/05/2013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5D1AD-4320-4439-AC68-C473600A66C9}" type="datetimeFigureOut">
              <a:rPr lang="es-ES" smtClean="0"/>
              <a:t>19/05/2013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8065D1AD-4320-4439-AC68-C473600A66C9}" type="datetimeFigureOut">
              <a:rPr lang="es-ES" smtClean="0"/>
              <a:t>19/05/2013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8065D1AD-4320-4439-AC68-C473600A66C9}" type="datetimeFigureOut">
              <a:rPr lang="es-ES" smtClean="0"/>
              <a:t>19/05/2013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a:xfrm>
            <a:off x="8077200" y="6356350"/>
            <a:ext cx="609600" cy="365125"/>
          </a:xfrm>
        </p:spPr>
        <p:txBody>
          <a:bodyPr/>
          <a:lstStyle/>
          <a:p>
            <a:fld id="{7015C50F-9190-4422-B29A-F4BD36311F84}" type="slidenum">
              <a:rPr lang="es-ES" smtClean="0"/>
              <a:t>‹Nº›</a:t>
            </a:fld>
            <a:endParaRPr lang="es-E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8065D1AD-4320-4439-AC68-C473600A66C9}" type="datetimeFigureOut">
              <a:rPr lang="es-ES" smtClean="0"/>
              <a:t>19/05/2013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8065D1AD-4320-4439-AC68-C473600A66C9}" type="datetimeFigureOut">
              <a:rPr lang="es-ES" smtClean="0"/>
              <a:t>19/05/2013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15C50F-9190-4422-B29A-F4BD36311F84}"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65D1AD-4320-4439-AC68-C473600A66C9}" type="datetimeFigureOut">
              <a:rPr lang="es-ES" smtClean="0"/>
              <a:t>19/05/2013</a:t>
            </a:fld>
            <a:endParaRPr lang="es-E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015C50F-9190-4422-B29A-F4BD36311F84}" type="slidenum">
              <a:rPr lang="es-ES" smtClean="0"/>
              <a:t>‹Nº›</a:t>
            </a:fld>
            <a:endParaRPr lang="es-E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cambioclimaticoglobal.com/imagenes/calentamiento-global-temperaturas.gi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royectopv.org/" TargetMode="External"/><Relationship Id="rId2" Type="http://schemas.openxmlformats.org/officeDocument/2006/relationships/hyperlink" Target="http://contaminacion-purificacion-agua.blogspot.com.es/" TargetMode="External"/><Relationship Id="rId1" Type="http://schemas.openxmlformats.org/officeDocument/2006/relationships/slideLayout" Target="../slideLayouts/slideLayout2.xml"/><Relationship Id="rId6" Type="http://schemas.openxmlformats.org/officeDocument/2006/relationships/hyperlink" Target="http://cambioclimaticoglobal.com/" TargetMode="External"/><Relationship Id="rId5" Type="http://schemas.openxmlformats.org/officeDocument/2006/relationships/hyperlink" Target="http://exterior.pntic.mec.es/" TargetMode="External"/><Relationship Id="rId4" Type="http://schemas.openxmlformats.org/officeDocument/2006/relationships/hyperlink" Target="http://www.greenfacts.org/"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404664"/>
            <a:ext cx="7772400" cy="1470025"/>
          </a:xfrm>
        </p:spPr>
        <p:txBody>
          <a:bodyPr/>
          <a:lstStyle/>
          <a:p>
            <a:r>
              <a:rPr lang="es-ES" dirty="0" smtClean="0"/>
              <a:t>IMPACTOS HUMANOS</a:t>
            </a:r>
            <a:endParaRPr lang="es-ES" dirty="0"/>
          </a:p>
        </p:txBody>
      </p:sp>
      <p:sp>
        <p:nvSpPr>
          <p:cNvPr id="3" name="2 Subtítulo"/>
          <p:cNvSpPr>
            <a:spLocks noGrp="1"/>
          </p:cNvSpPr>
          <p:nvPr>
            <p:ph type="subTitle" idx="1"/>
          </p:nvPr>
        </p:nvSpPr>
        <p:spPr>
          <a:xfrm>
            <a:off x="-1044624" y="1870637"/>
            <a:ext cx="6400800" cy="1752600"/>
          </a:xfrm>
        </p:spPr>
        <p:txBody>
          <a:bodyPr/>
          <a:lstStyle/>
          <a:p>
            <a:r>
              <a:rPr lang="es-ES" dirty="0" smtClean="0"/>
              <a:t>Grupo: 8</a:t>
            </a:r>
            <a:endParaRPr lang="es-ES" dirty="0"/>
          </a:p>
        </p:txBody>
      </p:sp>
      <p:sp>
        <p:nvSpPr>
          <p:cNvPr id="4" name="3 CuadroTexto"/>
          <p:cNvSpPr txBox="1"/>
          <p:nvPr/>
        </p:nvSpPr>
        <p:spPr>
          <a:xfrm>
            <a:off x="2051720" y="6237312"/>
            <a:ext cx="5472608" cy="307777"/>
          </a:xfrm>
          <a:prstGeom prst="rect">
            <a:avLst/>
          </a:prstGeom>
          <a:noFill/>
        </p:spPr>
        <p:txBody>
          <a:bodyPr wrap="square" rtlCol="0">
            <a:spAutoFit/>
          </a:bodyPr>
          <a:lstStyle/>
          <a:p>
            <a:r>
              <a:rPr lang="es-ES" sz="1400" dirty="0" smtClean="0"/>
              <a:t>Jorge Merino, Jose Antonio Gracia, Jose Antonio Iniesta, Ángel López</a:t>
            </a:r>
            <a:endParaRPr lang="es-ES" sz="1400"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5796" y="2746937"/>
            <a:ext cx="4104456" cy="3183048"/>
          </a:xfrm>
          <a:prstGeom prst="rect">
            <a:avLst/>
          </a:prstGeom>
        </p:spPr>
      </p:pic>
    </p:spTree>
    <p:extLst>
      <p:ext uri="{BB962C8B-B14F-4D97-AF65-F5344CB8AC3E}">
        <p14:creationId xmlns:p14="http://schemas.microsoft.com/office/powerpoint/2010/main" val="33487674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Í</a:t>
            </a:r>
            <a:r>
              <a:rPr lang="es-ES" dirty="0" smtClean="0"/>
              <a:t>ndice </a:t>
            </a:r>
            <a:endParaRPr lang="es-ES" dirty="0"/>
          </a:p>
        </p:txBody>
      </p:sp>
      <p:sp>
        <p:nvSpPr>
          <p:cNvPr id="3" name="2 Marcador de contenido"/>
          <p:cNvSpPr>
            <a:spLocks noGrp="1"/>
          </p:cNvSpPr>
          <p:nvPr>
            <p:ph idx="1"/>
          </p:nvPr>
        </p:nvSpPr>
        <p:spPr/>
        <p:txBody>
          <a:bodyPr>
            <a:normAutofit fontScale="92500" lnSpcReduction="10000"/>
          </a:bodyPr>
          <a:lstStyle/>
          <a:p>
            <a:r>
              <a:rPr lang="es-ES" smtClean="0"/>
              <a:t>La </a:t>
            </a:r>
            <a:r>
              <a:rPr lang="es-ES" smtClean="0"/>
              <a:t>Contaminación</a:t>
            </a:r>
            <a:endParaRPr lang="es-ES" dirty="0" smtClean="0"/>
          </a:p>
          <a:p>
            <a:r>
              <a:rPr lang="es-ES" dirty="0" smtClean="0"/>
              <a:t>Efecto Invernadero</a:t>
            </a:r>
          </a:p>
          <a:p>
            <a:r>
              <a:rPr lang="es-ES" dirty="0" smtClean="0"/>
              <a:t>Cambio Climático</a:t>
            </a:r>
          </a:p>
          <a:p>
            <a:r>
              <a:rPr lang="es-ES" dirty="0" smtClean="0"/>
              <a:t>Calentamiento Global</a:t>
            </a:r>
          </a:p>
          <a:p>
            <a:r>
              <a:rPr lang="es-ES" dirty="0" smtClean="0"/>
              <a:t>Deforestación</a:t>
            </a:r>
          </a:p>
          <a:p>
            <a:r>
              <a:rPr lang="es-ES" dirty="0" smtClean="0"/>
              <a:t>Desertificación</a:t>
            </a:r>
          </a:p>
          <a:p>
            <a:r>
              <a:rPr lang="es-ES" dirty="0" smtClean="0"/>
              <a:t>Descontaminación del Agua</a:t>
            </a:r>
          </a:p>
          <a:p>
            <a:r>
              <a:rPr lang="es-ES" dirty="0" smtClean="0"/>
              <a:t>Gestión de Residuos</a:t>
            </a:r>
          </a:p>
          <a:p>
            <a:r>
              <a:rPr lang="es-ES" dirty="0" smtClean="0"/>
              <a:t>Protocolo de Kioto</a:t>
            </a:r>
          </a:p>
          <a:p>
            <a:r>
              <a:rPr lang="es-ES" dirty="0" smtClean="0"/>
              <a:t>Protocolo de Montreal</a:t>
            </a:r>
          </a:p>
        </p:txBody>
      </p:sp>
    </p:spTree>
    <p:extLst>
      <p:ext uri="{BB962C8B-B14F-4D97-AF65-F5344CB8AC3E}">
        <p14:creationId xmlns:p14="http://schemas.microsoft.com/office/powerpoint/2010/main" val="2643749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Impacto Humano</a:t>
            </a:r>
            <a:endParaRPr lang="es-ES" dirty="0"/>
          </a:p>
        </p:txBody>
      </p:sp>
      <p:sp>
        <p:nvSpPr>
          <p:cNvPr id="3" name="2 Marcador de contenido"/>
          <p:cNvSpPr>
            <a:spLocks noGrp="1"/>
          </p:cNvSpPr>
          <p:nvPr>
            <p:ph idx="1"/>
          </p:nvPr>
        </p:nvSpPr>
        <p:spPr>
          <a:xfrm>
            <a:off x="539552" y="2132856"/>
            <a:ext cx="8229600" cy="1684784"/>
          </a:xfrm>
        </p:spPr>
        <p:txBody>
          <a:bodyPr>
            <a:normAutofit/>
          </a:bodyPr>
          <a:lstStyle/>
          <a:p>
            <a:pPr marL="0" indent="0">
              <a:buNone/>
            </a:pPr>
            <a:r>
              <a:rPr lang="es-ES" sz="2400" i="1" dirty="0" smtClean="0"/>
              <a:t>Se entiende por cualquier alteración o modificación que sufre el medio ambiente como consecuencia de las actividades humanas.</a:t>
            </a:r>
            <a:endParaRPr lang="es-ES" sz="2400" i="1" dirty="0"/>
          </a:p>
        </p:txBody>
      </p:sp>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3284984"/>
            <a:ext cx="4393120" cy="3294840"/>
          </a:xfrm>
          <a:prstGeom prst="rect">
            <a:avLst/>
          </a:prstGeom>
        </p:spPr>
      </p:pic>
    </p:spTree>
    <p:extLst>
      <p:ext uri="{BB962C8B-B14F-4D97-AF65-F5344CB8AC3E}">
        <p14:creationId xmlns:p14="http://schemas.microsoft.com/office/powerpoint/2010/main" val="164431693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Contaminación</a:t>
            </a:r>
            <a:endParaRPr lang="es-ES" dirty="0"/>
          </a:p>
        </p:txBody>
      </p:sp>
      <p:sp>
        <p:nvSpPr>
          <p:cNvPr id="3" name="2 Marcador de contenido"/>
          <p:cNvSpPr>
            <a:spLocks noGrp="1"/>
          </p:cNvSpPr>
          <p:nvPr>
            <p:ph idx="1"/>
          </p:nvPr>
        </p:nvSpPr>
        <p:spPr>
          <a:xfrm>
            <a:off x="467544" y="1916832"/>
            <a:ext cx="8075240" cy="4525963"/>
          </a:xfrm>
        </p:spPr>
        <p:txBody>
          <a:bodyPr>
            <a:normAutofit/>
          </a:bodyPr>
          <a:lstStyle/>
          <a:p>
            <a:pPr marL="0" indent="0">
              <a:buNone/>
            </a:pPr>
            <a:r>
              <a:rPr lang="es-ES" sz="2400" dirty="0" smtClean="0"/>
              <a:t>Definimos como contaminación o contaminante a cualquier </a:t>
            </a:r>
            <a:r>
              <a:rPr lang="es-ES" sz="2400" dirty="0"/>
              <a:t>sustancia o energía que se añade al aire </a:t>
            </a:r>
            <a:r>
              <a:rPr lang="es-ES" sz="2400" dirty="0" smtClean="0"/>
              <a:t>,agua </a:t>
            </a:r>
            <a:r>
              <a:rPr lang="es-ES" sz="2400" dirty="0"/>
              <a:t>,suelo o a los alimentos y que amenace a la salud o la supervivencia de los seres humanos</a:t>
            </a:r>
            <a:r>
              <a:rPr lang="es-ES" sz="2400" dirty="0" smtClean="0"/>
              <a:t>.</a:t>
            </a:r>
          </a:p>
          <a:p>
            <a:pPr marL="0" indent="0">
              <a:buNone/>
            </a:pPr>
            <a:endParaRPr lang="es-ES" sz="2400" dirty="0" smtClean="0"/>
          </a:p>
          <a:p>
            <a:pPr marL="0" indent="0">
              <a:buNone/>
            </a:pPr>
            <a:r>
              <a:rPr lang="es-ES" sz="2400" dirty="0"/>
              <a:t>La contaminación se puede producir por diferentes </a:t>
            </a:r>
            <a:r>
              <a:rPr lang="es-ES" sz="2400" dirty="0" smtClean="0"/>
              <a:t>factores, </a:t>
            </a:r>
            <a:r>
              <a:rPr lang="es-ES" sz="2400" dirty="0"/>
              <a:t>que son</a:t>
            </a:r>
            <a:r>
              <a:rPr lang="es-ES" sz="2400" dirty="0" smtClean="0"/>
              <a:t>:</a:t>
            </a:r>
            <a:br>
              <a:rPr lang="es-ES" sz="2400" dirty="0" smtClean="0"/>
            </a:br>
            <a:r>
              <a:rPr lang="es-ES" sz="2400" dirty="0" smtClean="0"/>
              <a:t>- La </a:t>
            </a:r>
            <a:r>
              <a:rPr lang="es-ES" sz="2400" dirty="0"/>
              <a:t>Naturaleza Química</a:t>
            </a:r>
            <a:r>
              <a:rPr lang="es-ES" sz="2400" dirty="0" smtClean="0"/>
              <a:t/>
            </a:r>
            <a:br>
              <a:rPr lang="es-ES" sz="2400" dirty="0" smtClean="0"/>
            </a:br>
            <a:r>
              <a:rPr lang="es-ES" sz="2400" dirty="0" smtClean="0"/>
              <a:t>- La </a:t>
            </a:r>
            <a:r>
              <a:rPr lang="es-ES" sz="2400" dirty="0"/>
              <a:t>Concentración</a:t>
            </a:r>
            <a:r>
              <a:rPr lang="es-ES" sz="2400" dirty="0" smtClean="0"/>
              <a:t/>
            </a:r>
            <a:br>
              <a:rPr lang="es-ES" sz="2400" dirty="0" smtClean="0"/>
            </a:br>
            <a:r>
              <a:rPr lang="es-ES" sz="2400" dirty="0" smtClean="0"/>
              <a:t>- La </a:t>
            </a:r>
            <a:r>
              <a:rPr lang="es-ES" sz="2400" dirty="0"/>
              <a:t>Persistencia</a:t>
            </a:r>
          </a:p>
        </p:txBody>
      </p:sp>
    </p:spTree>
    <p:extLst>
      <p:ext uri="{BB962C8B-B14F-4D97-AF65-F5344CB8AC3E}">
        <p14:creationId xmlns:p14="http://schemas.microsoft.com/office/powerpoint/2010/main" val="371362483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19933" y="1052736"/>
            <a:ext cx="8229600" cy="4637112"/>
          </a:xfrm>
        </p:spPr>
        <p:txBody>
          <a:bodyPr>
            <a:normAutofit/>
          </a:bodyPr>
          <a:lstStyle/>
          <a:p>
            <a:pPr marL="0" indent="0">
              <a:buNone/>
            </a:pPr>
            <a:r>
              <a:rPr lang="es-ES" sz="2400" dirty="0"/>
              <a:t>La contaminación se puede clasificar en 3</a:t>
            </a:r>
            <a:r>
              <a:rPr lang="es-ES" sz="2400" dirty="0" smtClean="0"/>
              <a:t> </a:t>
            </a:r>
            <a:r>
              <a:rPr lang="es-ES" sz="2400" dirty="0"/>
              <a:t>tipos</a:t>
            </a:r>
            <a:r>
              <a:rPr lang="es-ES" sz="2400" dirty="0" smtClean="0"/>
              <a:t>:</a:t>
            </a:r>
          </a:p>
          <a:p>
            <a:pPr marL="0" indent="0">
              <a:buNone/>
            </a:pPr>
            <a:endParaRPr lang="es-ES" sz="2400" dirty="0" smtClean="0"/>
          </a:p>
          <a:p>
            <a:r>
              <a:rPr lang="es-ES" sz="2400" dirty="0" smtClean="0"/>
              <a:t>Contaminación puntual</a:t>
            </a:r>
          </a:p>
          <a:p>
            <a:r>
              <a:rPr lang="es-ES" sz="2400" dirty="0" smtClean="0"/>
              <a:t>Contaminación difusa</a:t>
            </a:r>
          </a:p>
          <a:p>
            <a:r>
              <a:rPr lang="es-ES" sz="2400" dirty="0" smtClean="0"/>
              <a:t>Contaminación degradable</a:t>
            </a:r>
          </a:p>
          <a:p>
            <a:pPr marL="0" indent="0">
              <a:buNone/>
            </a:pPr>
            <a:endParaRPr lang="es-ES" sz="2400" dirty="0" smtClean="0"/>
          </a:p>
        </p:txBody>
      </p:sp>
      <p:sp>
        <p:nvSpPr>
          <p:cNvPr id="4" name="3 Abrir llave"/>
          <p:cNvSpPr/>
          <p:nvPr/>
        </p:nvSpPr>
        <p:spPr>
          <a:xfrm>
            <a:off x="4442355" y="2348880"/>
            <a:ext cx="180020" cy="144016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5" name="4 CuadroTexto"/>
          <p:cNvSpPr txBox="1"/>
          <p:nvPr/>
        </p:nvSpPr>
        <p:spPr>
          <a:xfrm>
            <a:off x="4622375" y="2387137"/>
            <a:ext cx="3406009" cy="1754326"/>
          </a:xfrm>
          <a:prstGeom prst="rect">
            <a:avLst/>
          </a:prstGeom>
          <a:noFill/>
        </p:spPr>
        <p:txBody>
          <a:bodyPr wrap="square" rtlCol="0">
            <a:spAutoFit/>
          </a:bodyPr>
          <a:lstStyle/>
          <a:p>
            <a:r>
              <a:rPr lang="es-ES" dirty="0" smtClean="0"/>
              <a:t>Biodegradables</a:t>
            </a:r>
          </a:p>
          <a:p>
            <a:endParaRPr lang="es-ES" dirty="0" smtClean="0"/>
          </a:p>
          <a:p>
            <a:r>
              <a:rPr lang="es-ES" dirty="0" smtClean="0"/>
              <a:t>Degradación lenta</a:t>
            </a:r>
          </a:p>
          <a:p>
            <a:endParaRPr lang="es-ES" dirty="0" smtClean="0"/>
          </a:p>
          <a:p>
            <a:r>
              <a:rPr lang="es-ES" dirty="0" smtClean="0"/>
              <a:t>No degradables</a:t>
            </a:r>
          </a:p>
          <a:p>
            <a:endParaRPr lang="es-ES" dirty="0"/>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4221088"/>
            <a:ext cx="3763476" cy="2443733"/>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709179"/>
            <a:ext cx="3660215" cy="2950058"/>
          </a:xfrm>
          <a:prstGeom prst="rect">
            <a:avLst/>
          </a:prstGeom>
        </p:spPr>
      </p:pic>
    </p:spTree>
    <p:extLst>
      <p:ext uri="{BB962C8B-B14F-4D97-AF65-F5344CB8AC3E}">
        <p14:creationId xmlns:p14="http://schemas.microsoft.com/office/powerpoint/2010/main" val="20380278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08720"/>
            <a:ext cx="8229600" cy="4525963"/>
          </a:xfrm>
        </p:spPr>
        <p:txBody>
          <a:bodyPr>
            <a:normAutofit/>
          </a:bodyPr>
          <a:lstStyle/>
          <a:p>
            <a:pPr marL="0" indent="0">
              <a:buNone/>
            </a:pPr>
            <a:r>
              <a:rPr lang="es-ES" sz="2400" b="1" dirty="0"/>
              <a:t>Contaminación del Aire: </a:t>
            </a:r>
            <a:r>
              <a:rPr lang="es-ES" sz="2400" dirty="0"/>
              <a:t>la contaminación de la atmosfera puede tener un origen natural provocado por la erupciones volcánicas o bien de manera </a:t>
            </a:r>
            <a:r>
              <a:rPr lang="es-ES" sz="2400" dirty="0" smtClean="0"/>
              <a:t>antrópica, originado </a:t>
            </a:r>
            <a:r>
              <a:rPr lang="es-ES" sz="2400" dirty="0"/>
              <a:t>por </a:t>
            </a:r>
            <a:r>
              <a:rPr lang="es-ES" sz="2400" dirty="0" smtClean="0"/>
              <a:t>actividades humanas.</a:t>
            </a:r>
          </a:p>
        </p:txBody>
      </p:sp>
      <p:graphicFrame>
        <p:nvGraphicFramePr>
          <p:cNvPr id="5" name="4 Tabla"/>
          <p:cNvGraphicFramePr>
            <a:graphicFrameLocks noGrp="1"/>
          </p:cNvGraphicFramePr>
          <p:nvPr>
            <p:extLst>
              <p:ext uri="{D42A27DB-BD31-4B8C-83A1-F6EECF244321}">
                <p14:modId xmlns:p14="http://schemas.microsoft.com/office/powerpoint/2010/main" val="1656353614"/>
              </p:ext>
            </p:extLst>
          </p:nvPr>
        </p:nvGraphicFramePr>
        <p:xfrm>
          <a:off x="1763688" y="2852936"/>
          <a:ext cx="6096000" cy="338836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s-ES" dirty="0" smtClean="0"/>
                        <a:t>Clase</a:t>
                      </a:r>
                      <a:endParaRPr lang="es-ES" dirty="0"/>
                    </a:p>
                  </a:txBody>
                  <a:tcPr/>
                </a:tc>
                <a:tc>
                  <a:txBody>
                    <a:bodyPr/>
                    <a:lstStyle/>
                    <a:p>
                      <a:r>
                        <a:rPr lang="es-ES" dirty="0" smtClean="0"/>
                        <a:t>Tipo</a:t>
                      </a:r>
                      <a:endParaRPr lang="es-ES" dirty="0"/>
                    </a:p>
                  </a:txBody>
                  <a:tcPr/>
                </a:tc>
                <a:tc>
                  <a:txBody>
                    <a:bodyPr/>
                    <a:lstStyle/>
                    <a:p>
                      <a:r>
                        <a:rPr lang="es-ES" dirty="0" smtClean="0"/>
                        <a:t>Origen</a:t>
                      </a:r>
                      <a:endParaRPr lang="es-ES" dirty="0"/>
                    </a:p>
                  </a:txBody>
                  <a:tcPr/>
                </a:tc>
                <a:tc>
                  <a:txBody>
                    <a:bodyPr/>
                    <a:lstStyle/>
                    <a:p>
                      <a:r>
                        <a:rPr lang="es-ES" dirty="0" smtClean="0"/>
                        <a:t>Efecto</a:t>
                      </a:r>
                      <a:endParaRPr lang="es-ES" dirty="0"/>
                    </a:p>
                  </a:txBody>
                  <a:tcPr/>
                </a:tc>
              </a:tr>
              <a:tr h="370840">
                <a:tc>
                  <a:txBody>
                    <a:bodyPr/>
                    <a:lstStyle/>
                    <a:p>
                      <a:r>
                        <a:rPr lang="es-ES" dirty="0" smtClean="0"/>
                        <a:t>Físico</a:t>
                      </a:r>
                      <a:endParaRPr lang="es-ES" dirty="0"/>
                    </a:p>
                  </a:txBody>
                  <a:tcPr/>
                </a:tc>
                <a:tc>
                  <a:txBody>
                    <a:bodyPr/>
                    <a:lstStyle/>
                    <a:p>
                      <a:r>
                        <a:rPr lang="es-ES" dirty="0" smtClean="0"/>
                        <a:t>Variación de</a:t>
                      </a:r>
                      <a:r>
                        <a:rPr lang="es-ES" baseline="0" dirty="0" smtClean="0"/>
                        <a:t> </a:t>
                      </a:r>
                      <a:r>
                        <a:rPr lang="es-ES" dirty="0" smtClean="0"/>
                        <a:t>temperatura</a:t>
                      </a:r>
                      <a:endParaRPr lang="es-ES" dirty="0"/>
                    </a:p>
                  </a:txBody>
                  <a:tcPr/>
                </a:tc>
                <a:tc>
                  <a:txBody>
                    <a:bodyPr/>
                    <a:lstStyle/>
                    <a:p>
                      <a:r>
                        <a:rPr lang="es-ES" dirty="0" smtClean="0"/>
                        <a:t>Central nuclear, hidroeléctrica</a:t>
                      </a:r>
                      <a:endParaRPr lang="es-ES" dirty="0"/>
                    </a:p>
                  </a:txBody>
                  <a:tcPr/>
                </a:tc>
                <a:tc>
                  <a:txBody>
                    <a:bodyPr/>
                    <a:lstStyle/>
                    <a:p>
                      <a:r>
                        <a:rPr lang="es-ES" dirty="0" smtClean="0"/>
                        <a:t>Alteraciones</a:t>
                      </a:r>
                      <a:r>
                        <a:rPr lang="es-ES" baseline="0" dirty="0" smtClean="0"/>
                        <a:t> en la flora y fauna</a:t>
                      </a:r>
                      <a:endParaRPr lang="es-ES" dirty="0"/>
                    </a:p>
                  </a:txBody>
                  <a:tcPr/>
                </a:tc>
              </a:tr>
              <a:tr h="370840">
                <a:tc>
                  <a:txBody>
                    <a:bodyPr/>
                    <a:lstStyle/>
                    <a:p>
                      <a:r>
                        <a:rPr lang="es-ES" dirty="0" smtClean="0"/>
                        <a:t>Químico</a:t>
                      </a:r>
                      <a:endParaRPr lang="es-ES" dirty="0"/>
                    </a:p>
                  </a:txBody>
                  <a:tcPr/>
                </a:tc>
                <a:tc>
                  <a:txBody>
                    <a:bodyPr/>
                    <a:lstStyle/>
                    <a:p>
                      <a:r>
                        <a:rPr lang="es-ES" dirty="0" smtClean="0"/>
                        <a:t>Sustancias</a:t>
                      </a:r>
                      <a:r>
                        <a:rPr lang="es-ES" baseline="0" dirty="0" smtClean="0"/>
                        <a:t> orgánicas e inorgánicas</a:t>
                      </a:r>
                      <a:endParaRPr lang="es-ES" dirty="0"/>
                    </a:p>
                  </a:txBody>
                  <a:tcPr/>
                </a:tc>
                <a:tc>
                  <a:txBody>
                    <a:bodyPr/>
                    <a:lstStyle/>
                    <a:p>
                      <a:r>
                        <a:rPr lang="es-ES" dirty="0" smtClean="0"/>
                        <a:t>Vertederos,</a:t>
                      </a:r>
                      <a:r>
                        <a:rPr lang="es-ES" baseline="0" dirty="0" smtClean="0"/>
                        <a:t> ganadería, agricultura</a:t>
                      </a:r>
                      <a:endParaRPr lang="es-ES" dirty="0"/>
                    </a:p>
                  </a:txBody>
                  <a:tcPr/>
                </a:tc>
                <a:tc>
                  <a:txBody>
                    <a:bodyPr/>
                    <a:lstStyle/>
                    <a:p>
                      <a:r>
                        <a:rPr lang="es-ES" dirty="0" smtClean="0"/>
                        <a:t>Efectos tóxicos</a:t>
                      </a:r>
                      <a:endParaRPr lang="es-ES" dirty="0"/>
                    </a:p>
                  </a:txBody>
                  <a:tcPr/>
                </a:tc>
              </a:tr>
              <a:tr h="370840">
                <a:tc>
                  <a:txBody>
                    <a:bodyPr/>
                    <a:lstStyle/>
                    <a:p>
                      <a:r>
                        <a:rPr lang="es-ES" dirty="0" smtClean="0"/>
                        <a:t>Biológico</a:t>
                      </a:r>
                      <a:endParaRPr lang="es-ES" dirty="0"/>
                    </a:p>
                  </a:txBody>
                  <a:tcPr/>
                </a:tc>
                <a:tc>
                  <a:txBody>
                    <a:bodyPr/>
                    <a:lstStyle/>
                    <a:p>
                      <a:r>
                        <a:rPr lang="es-ES" dirty="0" smtClean="0"/>
                        <a:t>Virus, bacterias,</a:t>
                      </a:r>
                      <a:r>
                        <a:rPr lang="es-ES" baseline="0" dirty="0" smtClean="0"/>
                        <a:t> gusanos</a:t>
                      </a:r>
                      <a:endParaRPr lang="es-ES" dirty="0"/>
                    </a:p>
                  </a:txBody>
                  <a:tcPr/>
                </a:tc>
                <a:tc>
                  <a:txBody>
                    <a:bodyPr/>
                    <a:lstStyle/>
                    <a:p>
                      <a:r>
                        <a:rPr lang="es-ES" dirty="0" smtClean="0"/>
                        <a:t>Aguas residuales</a:t>
                      </a:r>
                      <a:r>
                        <a:rPr lang="es-ES" baseline="0" dirty="0" smtClean="0"/>
                        <a:t> y estancadas</a:t>
                      </a:r>
                      <a:endParaRPr lang="es-ES" dirty="0"/>
                    </a:p>
                  </a:txBody>
                  <a:tcPr/>
                </a:tc>
                <a:tc>
                  <a:txBody>
                    <a:bodyPr/>
                    <a:lstStyle/>
                    <a:p>
                      <a:r>
                        <a:rPr lang="es-ES" dirty="0" smtClean="0"/>
                        <a:t>Tifus, cólera, malaria</a:t>
                      </a:r>
                      <a:endParaRPr lang="es-ES" dirty="0"/>
                    </a:p>
                  </a:txBody>
                  <a:tcPr/>
                </a:tc>
              </a:tr>
            </a:tbl>
          </a:graphicData>
        </a:graphic>
      </p:graphicFrame>
    </p:spTree>
    <p:extLst>
      <p:ext uri="{BB962C8B-B14F-4D97-AF65-F5344CB8AC3E}">
        <p14:creationId xmlns:p14="http://schemas.microsoft.com/office/powerpoint/2010/main" val="1438516443"/>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8229600" cy="5112568"/>
          </a:xfrm>
        </p:spPr>
        <p:txBody>
          <a:bodyPr>
            <a:normAutofit/>
          </a:bodyPr>
          <a:lstStyle/>
          <a:p>
            <a:pPr marL="0" indent="0">
              <a:buNone/>
            </a:pPr>
            <a:r>
              <a:rPr lang="es-ES" sz="2400" b="1" dirty="0" smtClean="0"/>
              <a:t>Contaminación de los ríos: </a:t>
            </a:r>
            <a:r>
              <a:rPr lang="es-ES" sz="2400" dirty="0" smtClean="0"/>
              <a:t>estos tienen </a:t>
            </a:r>
            <a:r>
              <a:rPr lang="es-ES" sz="2400" dirty="0"/>
              <a:t>un proceso de autodepuración </a:t>
            </a:r>
            <a:r>
              <a:rPr lang="es-ES" sz="2400" dirty="0" smtClean="0"/>
              <a:t>natural se </a:t>
            </a:r>
            <a:r>
              <a:rPr lang="es-ES" sz="2400" dirty="0"/>
              <a:t>origina con </a:t>
            </a:r>
            <a:r>
              <a:rPr lang="es-ES" sz="2400" dirty="0" smtClean="0"/>
              <a:t>facilidad.</a:t>
            </a:r>
          </a:p>
          <a:p>
            <a:pPr marL="0" indent="0">
              <a:buNone/>
            </a:pPr>
            <a:r>
              <a:rPr lang="es-ES" sz="2400" dirty="0" smtClean="0"/>
              <a:t/>
            </a:r>
            <a:br>
              <a:rPr lang="es-ES" sz="2400" dirty="0" smtClean="0"/>
            </a:br>
            <a:r>
              <a:rPr lang="es-ES" sz="2400" b="1" dirty="0" smtClean="0"/>
              <a:t>Contaminación de los </a:t>
            </a:r>
            <a:r>
              <a:rPr lang="es-ES" sz="2400" b="1" dirty="0"/>
              <a:t>lagos: </a:t>
            </a:r>
            <a:r>
              <a:rPr lang="es-ES" sz="2400" dirty="0"/>
              <a:t>t</a:t>
            </a:r>
            <a:r>
              <a:rPr lang="es-ES" sz="2400" dirty="0" smtClean="0"/>
              <a:t>ambién tienen </a:t>
            </a:r>
            <a:r>
              <a:rPr lang="es-ES" sz="2400" dirty="0"/>
              <a:t>un proceso de autodepuración natural</a:t>
            </a:r>
            <a:r>
              <a:rPr lang="es-ES" sz="2400" dirty="0" smtClean="0"/>
              <a:t>, pero </a:t>
            </a:r>
            <a:r>
              <a:rPr lang="es-ES" sz="2400" dirty="0"/>
              <a:t>este proceso es más </a:t>
            </a:r>
            <a:r>
              <a:rPr lang="es-ES" sz="2400" dirty="0" smtClean="0"/>
              <a:t>lento.</a:t>
            </a:r>
          </a:p>
          <a:p>
            <a:pPr marL="0" indent="0">
              <a:buNone/>
            </a:pPr>
            <a:r>
              <a:rPr lang="es-ES" sz="2400" dirty="0" smtClean="0"/>
              <a:t/>
            </a:r>
            <a:br>
              <a:rPr lang="es-ES" sz="2400" dirty="0" smtClean="0"/>
            </a:br>
            <a:r>
              <a:rPr lang="es-ES" sz="2400" b="1" dirty="0" smtClean="0"/>
              <a:t>Contaminación de aguas subterráneas</a:t>
            </a:r>
            <a:r>
              <a:rPr lang="es-ES" sz="2400" b="1" dirty="0"/>
              <a:t>: </a:t>
            </a:r>
            <a:r>
              <a:rPr lang="es-ES" sz="2400" dirty="0"/>
              <a:t>l</a:t>
            </a:r>
            <a:r>
              <a:rPr lang="es-ES" sz="2400" dirty="0" smtClean="0"/>
              <a:t>a </a:t>
            </a:r>
            <a:r>
              <a:rPr lang="es-ES" sz="2400" dirty="0"/>
              <a:t>obtención de estas aguas se realiza mediante la perforación de pozos en el subsuelo</a:t>
            </a:r>
            <a:r>
              <a:rPr lang="es-ES" sz="2400" dirty="0" smtClean="0"/>
              <a:t>.</a:t>
            </a:r>
          </a:p>
          <a:p>
            <a:pPr marL="0" indent="0">
              <a:buNone/>
            </a:pPr>
            <a:endParaRPr lang="es-ES" sz="2400" dirty="0"/>
          </a:p>
          <a:p>
            <a:pPr marL="0" indent="0">
              <a:buNone/>
            </a:pPr>
            <a:r>
              <a:rPr lang="es-ES" sz="2400" b="1" dirty="0"/>
              <a:t>Contaminación de </a:t>
            </a:r>
            <a:r>
              <a:rPr lang="es-ES" sz="2400" b="1" dirty="0" smtClean="0"/>
              <a:t>mares </a:t>
            </a:r>
            <a:r>
              <a:rPr lang="es-ES" sz="2400" b="1" dirty="0"/>
              <a:t>y </a:t>
            </a:r>
            <a:r>
              <a:rPr lang="es-ES" sz="2400" b="1" dirty="0" smtClean="0"/>
              <a:t>océanos: </a:t>
            </a:r>
            <a:r>
              <a:rPr lang="es-ES" sz="2400" dirty="0" smtClean="0"/>
              <a:t>se </a:t>
            </a:r>
            <a:r>
              <a:rPr lang="es-ES" sz="2400" dirty="0"/>
              <a:t>produce por los vertidos de sustancias </a:t>
            </a:r>
            <a:r>
              <a:rPr lang="es-ES" sz="2400" dirty="0" smtClean="0"/>
              <a:t>toxicas</a:t>
            </a:r>
            <a:r>
              <a:rPr lang="es-ES" sz="2400" dirty="0"/>
              <a:t>.</a:t>
            </a:r>
          </a:p>
        </p:txBody>
      </p:sp>
    </p:spTree>
    <p:extLst>
      <p:ext uri="{BB962C8B-B14F-4D97-AF65-F5344CB8AC3E}">
        <p14:creationId xmlns:p14="http://schemas.microsoft.com/office/powerpoint/2010/main" val="23717488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Efecto Invernadero</a:t>
            </a:r>
            <a:endParaRPr lang="es-ES" dirty="0"/>
          </a:p>
        </p:txBody>
      </p:sp>
      <p:sp>
        <p:nvSpPr>
          <p:cNvPr id="3" name="2 Marcador de contenido"/>
          <p:cNvSpPr>
            <a:spLocks noGrp="1"/>
          </p:cNvSpPr>
          <p:nvPr>
            <p:ph idx="1"/>
          </p:nvPr>
        </p:nvSpPr>
        <p:spPr/>
        <p:txBody>
          <a:bodyPr>
            <a:normAutofit fontScale="92500" lnSpcReduction="20000"/>
          </a:bodyPr>
          <a:lstStyle/>
          <a:p>
            <a:pPr marL="0" indent="0">
              <a:buNone/>
            </a:pPr>
            <a:r>
              <a:rPr lang="es-ES" dirty="0" smtClean="0"/>
              <a:t>Se </a:t>
            </a:r>
            <a:r>
              <a:rPr lang="es-ES" dirty="0"/>
              <a:t>llama efecto invernadero al fenómeno por el que determinados gases componentes de una </a:t>
            </a:r>
            <a:r>
              <a:rPr lang="es-ES" dirty="0" smtClean="0"/>
              <a:t>atmosfera retienen </a:t>
            </a:r>
            <a:r>
              <a:rPr lang="es-ES" dirty="0"/>
              <a:t>parte de la energía que el suelo emite al haber sido calentado por la radiación solar. </a:t>
            </a:r>
            <a:endParaRPr lang="es-ES" dirty="0" smtClean="0"/>
          </a:p>
          <a:p>
            <a:pPr marL="0" indent="0">
              <a:buNone/>
            </a:pPr>
            <a:endParaRPr lang="es-ES" dirty="0" smtClean="0"/>
          </a:p>
          <a:p>
            <a:pPr marL="0" indent="0">
              <a:buNone/>
            </a:pPr>
            <a:r>
              <a:rPr lang="es-ES" dirty="0" smtClean="0"/>
              <a:t>De </a:t>
            </a:r>
            <a:r>
              <a:rPr lang="es-ES" dirty="0"/>
              <a:t>acuerdo con el actual consenso científico, el efecto invernadero se está acentuando en la tierra por la emisión de ciertos </a:t>
            </a:r>
            <a:r>
              <a:rPr lang="es-ES" dirty="0" smtClean="0"/>
              <a:t>gases.</a:t>
            </a:r>
          </a:p>
          <a:p>
            <a:pPr marL="0" indent="0">
              <a:buNone/>
            </a:pPr>
            <a:endParaRPr lang="es-ES" dirty="0"/>
          </a:p>
          <a:p>
            <a:pPr marL="0" indent="0">
              <a:buNone/>
            </a:pPr>
            <a:r>
              <a:rPr lang="es-ES" dirty="0" smtClean="0"/>
              <a:t>Este </a:t>
            </a:r>
            <a:r>
              <a:rPr lang="es-ES" dirty="0"/>
              <a:t>fenómeno evita que la energía del sol recibida constantemente por la tierra vuelva </a:t>
            </a:r>
            <a:r>
              <a:rPr lang="es-ES" dirty="0" smtClean="0"/>
              <a:t>inmediatamente </a:t>
            </a:r>
            <a:r>
              <a:rPr lang="es-ES" dirty="0"/>
              <a:t>al espacio produciendo a escala planetaria un efecto similar al observado en un invernadero</a:t>
            </a:r>
            <a:r>
              <a:rPr lang="es-ES" dirty="0" smtClean="0"/>
              <a:t>.</a:t>
            </a:r>
          </a:p>
          <a:p>
            <a:pPr marL="0" indent="0">
              <a:buNone/>
            </a:pPr>
            <a:endParaRPr lang="es-ES" dirty="0"/>
          </a:p>
          <a:p>
            <a:endParaRPr lang="es-ES" dirty="0"/>
          </a:p>
        </p:txBody>
      </p:sp>
    </p:spTree>
    <p:extLst>
      <p:ext uri="{BB962C8B-B14F-4D97-AF65-F5344CB8AC3E}">
        <p14:creationId xmlns:p14="http://schemas.microsoft.com/office/powerpoint/2010/main" val="9020621"/>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692696"/>
            <a:ext cx="8229600" cy="4525963"/>
          </a:xfrm>
        </p:spPr>
        <p:txBody>
          <a:bodyPr>
            <a:normAutofit/>
          </a:bodyPr>
          <a:lstStyle/>
          <a:p>
            <a:pPr marL="0" indent="0">
              <a:buNone/>
            </a:pPr>
            <a:r>
              <a:rPr lang="es-ES" sz="3500" dirty="0" smtClean="0"/>
              <a:t>¿Por qué se produce?</a:t>
            </a:r>
          </a:p>
          <a:p>
            <a:pPr marL="0" indent="0">
              <a:buNone/>
            </a:pPr>
            <a:endParaRPr lang="es-ES" sz="3500" dirty="0" smtClean="0"/>
          </a:p>
          <a:p>
            <a:pPr marL="0" indent="0">
              <a:buNone/>
            </a:pPr>
            <a:r>
              <a:rPr lang="es-ES" sz="2400" dirty="0" smtClean="0"/>
              <a:t>El aumento de la concentración de dióxido de carbono (CO2) proveniente del uso de combustibles fósiles ha provocado la intensificación del fenómeno invernadero. Principales gases: Dióxido de carbono/ CO2.</a:t>
            </a:r>
          </a:p>
          <a:p>
            <a:pPr marL="0" indent="0">
              <a:buNone/>
            </a:pPr>
            <a:r>
              <a:rPr lang="es-ES" sz="2400" dirty="0" smtClean="0"/>
              <a:t>Se podría decir que el efecto invernadero es un fenómeno atmosférico natural que permite mantener una temperatura agradable en el planeta, al retener parte de la energía que proviene del sol.</a:t>
            </a:r>
          </a:p>
          <a:p>
            <a:endParaRPr lang="es-ES" dirty="0"/>
          </a:p>
        </p:txBody>
      </p:sp>
    </p:spTree>
    <p:extLst>
      <p:ext uri="{BB962C8B-B14F-4D97-AF65-F5344CB8AC3E}">
        <p14:creationId xmlns:p14="http://schemas.microsoft.com/office/powerpoint/2010/main" val="953045641"/>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76672"/>
            <a:ext cx="8229600" cy="1143000"/>
          </a:xfrm>
        </p:spPr>
        <p:txBody>
          <a:bodyPr/>
          <a:lstStyle/>
          <a:p>
            <a:r>
              <a:rPr lang="es-ES" dirty="0" smtClean="0"/>
              <a:t>Calentamiento Global</a:t>
            </a:r>
            <a:endParaRPr lang="es-ES" dirty="0"/>
          </a:p>
        </p:txBody>
      </p:sp>
      <p:sp>
        <p:nvSpPr>
          <p:cNvPr id="3" name="2 Marcador de contenido"/>
          <p:cNvSpPr>
            <a:spLocks noGrp="1"/>
          </p:cNvSpPr>
          <p:nvPr>
            <p:ph idx="1"/>
          </p:nvPr>
        </p:nvSpPr>
        <p:spPr>
          <a:xfrm>
            <a:off x="457200" y="1746889"/>
            <a:ext cx="8229600" cy="5112568"/>
          </a:xfrm>
        </p:spPr>
        <p:txBody>
          <a:bodyPr>
            <a:normAutofit/>
          </a:bodyPr>
          <a:lstStyle/>
          <a:p>
            <a:pPr marL="0" indent="0">
              <a:buNone/>
            </a:pPr>
            <a:r>
              <a:rPr lang="es-ES" sz="2400" dirty="0" smtClean="0"/>
              <a:t>El término Calentamiento Global se refiere al aumento gradual de las temperaturas de la atmósfera y océanos, además de su continuo aumento en el futuro.</a:t>
            </a:r>
          </a:p>
          <a:p>
            <a:pPr marL="0" indent="0">
              <a:buNone/>
            </a:pPr>
            <a:r>
              <a:rPr lang="es-ES" sz="2400" b="1" dirty="0" smtClean="0"/>
              <a:t>Cambios producidos por el Calentamiento Global:</a:t>
            </a:r>
            <a:r>
              <a:rPr lang="es-ES" sz="2400" dirty="0" smtClean="0"/>
              <a:t/>
            </a:r>
            <a:br>
              <a:rPr lang="es-ES" sz="2400" dirty="0" smtClean="0"/>
            </a:br>
            <a:endParaRPr lang="es-ES" sz="2400" dirty="0" smtClean="0"/>
          </a:p>
          <a:p>
            <a:pPr marL="0" indent="0">
              <a:buNone/>
            </a:pPr>
            <a:endParaRPr lang="es-ES" sz="2400" dirty="0"/>
          </a:p>
          <a:p>
            <a:pPr marL="0" indent="0">
              <a:buNone/>
            </a:pPr>
            <a:endParaRPr lang="es-ES" sz="2400" dirty="0" smtClean="0"/>
          </a:p>
          <a:p>
            <a:pPr marL="0" indent="0">
              <a:buNone/>
            </a:pPr>
            <a:endParaRPr lang="es-ES" sz="2400" dirty="0"/>
          </a:p>
          <a:p>
            <a:pPr marL="0" indent="0">
              <a:buNone/>
            </a:pPr>
            <a:endParaRPr lang="es-ES" sz="2400" dirty="0" smtClean="0"/>
          </a:p>
          <a:p>
            <a:pPr marL="0" indent="0">
              <a:buNone/>
            </a:pPr>
            <a:endParaRPr lang="es-ES" sz="2400" dirty="0" smtClean="0"/>
          </a:p>
          <a:p>
            <a:pPr marL="0" indent="0">
              <a:buNone/>
            </a:pPr>
            <a:endParaRPr lang="es-ES" sz="2400" dirty="0"/>
          </a:p>
          <a:p>
            <a:pPr marL="0" indent="0">
              <a:buNone/>
            </a:pPr>
            <a:endParaRPr lang="es-ES" sz="2600" dirty="0"/>
          </a:p>
        </p:txBody>
      </p:sp>
      <p:pic>
        <p:nvPicPr>
          <p:cNvPr id="4" name="3 Imagen" descr="Calentamiento Global Temperatura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844555" y="3717032"/>
            <a:ext cx="3816424" cy="2157885"/>
          </a:xfrm>
          <a:prstGeom prst="rect">
            <a:avLst/>
          </a:prstGeom>
          <a:noFill/>
          <a:ln>
            <a:noFill/>
          </a:ln>
        </p:spPr>
      </p:pic>
      <p:sp>
        <p:nvSpPr>
          <p:cNvPr id="8" name="7 CuadroTexto"/>
          <p:cNvSpPr txBox="1"/>
          <p:nvPr/>
        </p:nvSpPr>
        <p:spPr>
          <a:xfrm>
            <a:off x="4572000" y="4005064"/>
            <a:ext cx="4315797" cy="1477328"/>
          </a:xfrm>
          <a:prstGeom prst="rect">
            <a:avLst/>
          </a:prstGeom>
          <a:noFill/>
        </p:spPr>
        <p:txBody>
          <a:bodyPr wrap="none" rtlCol="0">
            <a:spAutoFit/>
          </a:bodyPr>
          <a:lstStyle/>
          <a:p>
            <a:r>
              <a:rPr lang="es-ES" dirty="0" smtClean="0"/>
              <a:t>- Crecida de los niveles del mar</a:t>
            </a:r>
          </a:p>
          <a:p>
            <a:endParaRPr lang="es-ES" dirty="0" smtClean="0"/>
          </a:p>
          <a:p>
            <a:r>
              <a:rPr lang="es-ES" dirty="0" smtClean="0"/>
              <a:t>- Aumento en la cantidad de precipitaciones</a:t>
            </a:r>
          </a:p>
          <a:p>
            <a:endParaRPr lang="es-ES" dirty="0" smtClean="0"/>
          </a:p>
          <a:p>
            <a:r>
              <a:rPr lang="es-ES" dirty="0" smtClean="0"/>
              <a:t>- Expansión de los desiertos subtropicales</a:t>
            </a:r>
          </a:p>
        </p:txBody>
      </p:sp>
    </p:spTree>
    <p:extLst>
      <p:ext uri="{BB962C8B-B14F-4D97-AF65-F5344CB8AC3E}">
        <p14:creationId xmlns:p14="http://schemas.microsoft.com/office/powerpoint/2010/main" val="4487779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60648"/>
            <a:ext cx="9036496" cy="1143000"/>
          </a:xfrm>
        </p:spPr>
        <p:txBody>
          <a:bodyPr>
            <a:normAutofit/>
          </a:bodyPr>
          <a:lstStyle/>
          <a:p>
            <a:r>
              <a:rPr lang="es-ES" dirty="0" smtClean="0"/>
              <a:t>Cambio Climático</a:t>
            </a:r>
            <a:endParaRPr lang="es-ES" dirty="0"/>
          </a:p>
        </p:txBody>
      </p:sp>
      <p:sp>
        <p:nvSpPr>
          <p:cNvPr id="3" name="2 Marcador de contenido"/>
          <p:cNvSpPr>
            <a:spLocks noGrp="1"/>
          </p:cNvSpPr>
          <p:nvPr>
            <p:ph idx="1"/>
          </p:nvPr>
        </p:nvSpPr>
        <p:spPr>
          <a:xfrm>
            <a:off x="683568" y="1484784"/>
            <a:ext cx="8229600" cy="1833067"/>
          </a:xfrm>
        </p:spPr>
        <p:txBody>
          <a:bodyPr>
            <a:normAutofit/>
          </a:bodyPr>
          <a:lstStyle/>
          <a:p>
            <a:pPr marL="0" indent="0">
              <a:buNone/>
            </a:pPr>
            <a:r>
              <a:rPr lang="es-ES" sz="2400" i="1" dirty="0" smtClean="0"/>
              <a:t>Calentamiento global se refiere a los aumentos de temperatura superficial, mientras que cambio </a:t>
            </a:r>
            <a:r>
              <a:rPr lang="es-ES" sz="2400" i="1" dirty="0"/>
              <a:t>climático incluye al calentamiento global y todos los otros aspectos sobre los que influye un aumento de los gases </a:t>
            </a:r>
            <a:r>
              <a:rPr lang="es-ES" sz="2400" i="1" dirty="0" smtClean="0"/>
              <a:t>invernadero.</a:t>
            </a:r>
            <a:endParaRPr lang="es-ES" sz="2400" i="1" dirty="0"/>
          </a:p>
          <a:p>
            <a:endParaRPr lang="es-ES" dirty="0"/>
          </a:p>
        </p:txBody>
      </p:sp>
      <p:sp>
        <p:nvSpPr>
          <p:cNvPr id="10" name="9 CuadroTexto"/>
          <p:cNvSpPr txBox="1"/>
          <p:nvPr/>
        </p:nvSpPr>
        <p:spPr>
          <a:xfrm>
            <a:off x="828022" y="3212976"/>
            <a:ext cx="7344816" cy="3447098"/>
          </a:xfrm>
          <a:prstGeom prst="rect">
            <a:avLst/>
          </a:prstGeom>
          <a:noFill/>
        </p:spPr>
        <p:txBody>
          <a:bodyPr wrap="square" rtlCol="0">
            <a:spAutoFit/>
          </a:bodyPr>
          <a:lstStyle/>
          <a:p>
            <a:r>
              <a:rPr lang="es-ES" sz="2000" dirty="0" smtClean="0"/>
              <a:t>El </a:t>
            </a:r>
            <a:r>
              <a:rPr lang="es-ES" sz="2000" dirty="0"/>
              <a:t>cambio climático se basa en observaciones de los aumentos de temperatura del aire y de los océanos, el derretimiento de hielos y glaciares en todo el mundo y el aumento de los niveles de mar a nivel mundial.</a:t>
            </a:r>
          </a:p>
          <a:p>
            <a:endParaRPr lang="es-ES" sz="2000" dirty="0" smtClean="0"/>
          </a:p>
          <a:p>
            <a:r>
              <a:rPr lang="es-ES" sz="2000" dirty="0" smtClean="0"/>
              <a:t>Hay </a:t>
            </a:r>
            <a:r>
              <a:rPr lang="es-ES" sz="2000" dirty="0"/>
              <a:t>más CO</a:t>
            </a:r>
            <a:r>
              <a:rPr lang="es-ES" sz="2000" baseline="-25000" dirty="0"/>
              <a:t>2</a:t>
            </a:r>
            <a:r>
              <a:rPr lang="es-ES" sz="2000" dirty="0"/>
              <a:t> en la atmósfera, el </a:t>
            </a:r>
            <a:r>
              <a:rPr lang="es-ES" sz="2000" dirty="0" smtClean="0"/>
              <a:t>dióxido de carbono</a:t>
            </a:r>
            <a:r>
              <a:rPr lang="es-ES" sz="2000" dirty="0"/>
              <a:t> es el contribuidor principal y dominante al cambio climático actual y su concentración atmosférica ha aumentado desde un valor de 278 partes por millón en la era preindustrial hasta 393 partes por millón en la actualidad.</a:t>
            </a:r>
          </a:p>
          <a:p>
            <a:endParaRPr lang="es-ES" dirty="0"/>
          </a:p>
        </p:txBody>
      </p:sp>
    </p:spTree>
    <p:extLst>
      <p:ext uri="{BB962C8B-B14F-4D97-AF65-F5344CB8AC3E}">
        <p14:creationId xmlns:p14="http://schemas.microsoft.com/office/powerpoint/2010/main" val="316881724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Deforestación</a:t>
            </a:r>
            <a:endParaRPr lang="es-ES" dirty="0"/>
          </a:p>
        </p:txBody>
      </p:sp>
      <p:sp>
        <p:nvSpPr>
          <p:cNvPr id="3" name="2 Marcador de contenido"/>
          <p:cNvSpPr>
            <a:spLocks noGrp="1"/>
          </p:cNvSpPr>
          <p:nvPr>
            <p:ph idx="1"/>
          </p:nvPr>
        </p:nvSpPr>
        <p:spPr/>
        <p:txBody>
          <a:bodyPr>
            <a:normAutofit/>
          </a:bodyPr>
          <a:lstStyle/>
          <a:p>
            <a:pPr marL="0" indent="0">
              <a:buNone/>
            </a:pPr>
            <a:r>
              <a:rPr lang="es-ES" sz="2400" dirty="0"/>
              <a:t>La explotación forestal industrial con fines comerciales </a:t>
            </a:r>
            <a:r>
              <a:rPr lang="es-ES" sz="2400" dirty="0" smtClean="0"/>
              <a:t>representa el </a:t>
            </a:r>
            <a:r>
              <a:rPr lang="es-ES" sz="2400" dirty="0"/>
              <a:t>mayor peligro para las fronteras forestales. </a:t>
            </a:r>
            <a:r>
              <a:rPr lang="es-ES" sz="2400" dirty="0" smtClean="0"/>
              <a:t>Representa </a:t>
            </a:r>
            <a:r>
              <a:rPr lang="es-ES" sz="2400" dirty="0"/>
              <a:t>por sí sola la mayor amenaza para los bosques primarios que quedan en el mundo</a:t>
            </a:r>
            <a:r>
              <a:rPr lang="es-ES" sz="2400" dirty="0" smtClean="0"/>
              <a:t>.</a:t>
            </a:r>
          </a:p>
          <a:p>
            <a:pPr marL="0" indent="0">
              <a:buNone/>
            </a:pPr>
            <a:endParaRPr lang="es-ES" sz="2400" dirty="0"/>
          </a:p>
          <a:p>
            <a:pPr marL="0" indent="0">
              <a:buNone/>
            </a:pPr>
            <a:r>
              <a:rPr lang="es-ES" sz="2400" dirty="0"/>
              <a:t>Los bosques desempeñan un papel clave en el almacenamiento del carbono, pues son los pulmones de la Tierra. Cuando se destruyen, el exceso de dióxido de carbono en la atmósfera contribuye al calentamiento global de la Tierra, y esto comporta multitud de efectos secundarios problemáticos.</a:t>
            </a:r>
          </a:p>
          <a:p>
            <a:pPr marL="0" indent="0">
              <a:buNone/>
            </a:pPr>
            <a:endParaRPr lang="es-ES" dirty="0"/>
          </a:p>
        </p:txBody>
      </p:sp>
    </p:spTree>
    <p:extLst>
      <p:ext uri="{BB962C8B-B14F-4D97-AF65-F5344CB8AC3E}">
        <p14:creationId xmlns:p14="http://schemas.microsoft.com/office/powerpoint/2010/main" val="358508586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692696"/>
            <a:ext cx="8229600" cy="604664"/>
          </a:xfrm>
        </p:spPr>
        <p:txBody>
          <a:bodyPr>
            <a:normAutofit/>
          </a:bodyPr>
          <a:lstStyle/>
          <a:p>
            <a:pPr marL="0" indent="0">
              <a:buNone/>
            </a:pPr>
            <a:r>
              <a:rPr lang="es-ES" b="1" dirty="0" smtClean="0"/>
              <a:t>¿Cuáles son las causas de la deforestación?</a:t>
            </a:r>
            <a:endParaRPr lang="es-ES" b="1" dirty="0"/>
          </a:p>
        </p:txBody>
      </p:sp>
      <p:sp>
        <p:nvSpPr>
          <p:cNvPr id="4" name="3 CuadroTexto"/>
          <p:cNvSpPr txBox="1"/>
          <p:nvPr/>
        </p:nvSpPr>
        <p:spPr>
          <a:xfrm>
            <a:off x="251520" y="1484784"/>
            <a:ext cx="8712968" cy="3785652"/>
          </a:xfrm>
          <a:prstGeom prst="rect">
            <a:avLst/>
          </a:prstGeom>
          <a:noFill/>
        </p:spPr>
        <p:txBody>
          <a:bodyPr wrap="square" rtlCol="0">
            <a:spAutoFit/>
          </a:bodyPr>
          <a:lstStyle/>
          <a:p>
            <a:r>
              <a:rPr lang="es-ES" sz="2400" dirty="0" smtClean="0"/>
              <a:t>En las regiones templadas la agricultura se ha basado en la eliminación de los bosques aprovechando la fertilidad de sus suelos.</a:t>
            </a:r>
          </a:p>
          <a:p>
            <a:endParaRPr lang="es-ES" sz="2400" dirty="0" smtClean="0"/>
          </a:p>
          <a:p>
            <a:r>
              <a:rPr lang="es-ES" sz="2400" dirty="0" smtClean="0"/>
              <a:t>También está habiendo deforestación en zonas áridas y de montaña que poseen ya una cubierta forestal limitada y son entornos frágiles.</a:t>
            </a:r>
          </a:p>
          <a:p>
            <a:r>
              <a:rPr lang="es-ES" sz="2400" dirty="0" smtClean="0"/>
              <a:t> </a:t>
            </a:r>
          </a:p>
          <a:p>
            <a:r>
              <a:rPr lang="es-ES" sz="2400" dirty="0" smtClean="0"/>
              <a:t>Los problemas que resultan más preocupantes en los países desarrollados son otros. Las principales amenazas de los bosques son, en este caso, los incendios, las plagas y enfermedades y la contaminación atmosférica. </a:t>
            </a:r>
            <a:endParaRPr lang="es-ES" sz="2400" dirty="0"/>
          </a:p>
        </p:txBody>
      </p:sp>
    </p:spTree>
    <p:extLst>
      <p:ext uri="{BB962C8B-B14F-4D97-AF65-F5344CB8AC3E}">
        <p14:creationId xmlns:p14="http://schemas.microsoft.com/office/powerpoint/2010/main" val="41196922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260648"/>
            <a:ext cx="8229600" cy="1143000"/>
          </a:xfrm>
        </p:spPr>
        <p:txBody>
          <a:bodyPr>
            <a:normAutofit/>
          </a:bodyPr>
          <a:lstStyle/>
          <a:p>
            <a:r>
              <a:rPr lang="es-ES" sz="4400" dirty="0" smtClean="0"/>
              <a:t>Desertificación</a:t>
            </a:r>
            <a:endParaRPr lang="es-ES" sz="4400" dirty="0"/>
          </a:p>
        </p:txBody>
      </p:sp>
      <p:sp>
        <p:nvSpPr>
          <p:cNvPr id="3" name="2 Marcador de contenido"/>
          <p:cNvSpPr>
            <a:spLocks noGrp="1"/>
          </p:cNvSpPr>
          <p:nvPr>
            <p:ph idx="1"/>
          </p:nvPr>
        </p:nvSpPr>
        <p:spPr>
          <a:xfrm>
            <a:off x="457200" y="1600200"/>
            <a:ext cx="8229600" cy="5069160"/>
          </a:xfrm>
        </p:spPr>
        <p:txBody>
          <a:bodyPr>
            <a:normAutofit lnSpcReduction="10000"/>
          </a:bodyPr>
          <a:lstStyle/>
          <a:p>
            <a:pPr marL="0" indent="0">
              <a:buNone/>
            </a:pPr>
            <a:r>
              <a:rPr lang="es-ES" sz="2400" dirty="0" smtClean="0"/>
              <a:t>La</a:t>
            </a:r>
            <a:r>
              <a:rPr lang="es-ES" sz="2400" dirty="0"/>
              <a:t> </a:t>
            </a:r>
            <a:r>
              <a:rPr lang="es-ES" sz="2400" dirty="0" smtClean="0"/>
              <a:t>desertificación</a:t>
            </a:r>
            <a:r>
              <a:rPr lang="es-ES" sz="2400" dirty="0"/>
              <a:t> consiste en una </a:t>
            </a:r>
            <a:r>
              <a:rPr lang="es-ES" sz="2400" dirty="0" smtClean="0"/>
              <a:t>degradación persistente </a:t>
            </a:r>
            <a:r>
              <a:rPr lang="es-ES" sz="2400" dirty="0"/>
              <a:t>de los </a:t>
            </a:r>
            <a:r>
              <a:rPr lang="es-ES" sz="2400" dirty="0" smtClean="0"/>
              <a:t>ecosistemas de las tierras secas</a:t>
            </a:r>
            <a:r>
              <a:rPr lang="es-ES" sz="2400" dirty="0"/>
              <a:t> producida por las variaciones climáticas y la actividad del hombre. </a:t>
            </a:r>
            <a:endParaRPr lang="es-ES" sz="2400" dirty="0" smtClean="0"/>
          </a:p>
          <a:p>
            <a:pPr marL="0" indent="0">
              <a:buNone/>
            </a:pPr>
            <a:endParaRPr lang="es-ES" sz="2400" dirty="0" smtClean="0"/>
          </a:p>
          <a:p>
            <a:pPr marL="0" indent="0">
              <a:buNone/>
            </a:pPr>
            <a:r>
              <a:rPr lang="es-ES" sz="2400" dirty="0" smtClean="0"/>
              <a:t>La</a:t>
            </a:r>
            <a:r>
              <a:rPr lang="es-ES" sz="2400" dirty="0"/>
              <a:t> </a:t>
            </a:r>
            <a:r>
              <a:rPr lang="es-ES" sz="2400" dirty="0" smtClean="0"/>
              <a:t>desertificación</a:t>
            </a:r>
            <a:r>
              <a:rPr lang="es-ES" sz="2400" dirty="0"/>
              <a:t> se produce como resultado de un desequilibrio a largo plazo entre la demanda de </a:t>
            </a:r>
            <a:r>
              <a:rPr lang="es-ES" sz="2400" dirty="0" smtClean="0"/>
              <a:t>servicios de los ecosistemas</a:t>
            </a:r>
            <a:r>
              <a:rPr lang="es-ES" sz="2400" dirty="0"/>
              <a:t> por parte del hombre y lo que los </a:t>
            </a:r>
            <a:r>
              <a:rPr lang="es-ES" sz="2400" dirty="0" smtClean="0"/>
              <a:t>ecosistemas</a:t>
            </a:r>
            <a:r>
              <a:rPr lang="es-ES" sz="2400" dirty="0"/>
              <a:t> pueden proporcionar. </a:t>
            </a:r>
            <a:endParaRPr lang="es-ES" sz="2400" dirty="0" smtClean="0"/>
          </a:p>
          <a:p>
            <a:pPr marL="0" indent="0">
              <a:buNone/>
            </a:pPr>
            <a:endParaRPr lang="es-ES" sz="2400" dirty="0" smtClean="0"/>
          </a:p>
          <a:p>
            <a:pPr marL="0" indent="0">
              <a:buNone/>
            </a:pPr>
            <a:r>
              <a:rPr lang="es-ES" sz="2400" dirty="0" smtClean="0"/>
              <a:t>La desertificación </a:t>
            </a:r>
            <a:r>
              <a:rPr lang="es-ES" sz="2400" dirty="0"/>
              <a:t>es en la actualidad uno de los mayores desafíos medioambientales y un obstáculo de primer orden a la hora de satisfacer las necesidades básicas del hombre en las tierras secas.</a:t>
            </a:r>
          </a:p>
          <a:p>
            <a:endParaRPr lang="es-ES" dirty="0"/>
          </a:p>
        </p:txBody>
      </p:sp>
    </p:spTree>
    <p:extLst>
      <p:ext uri="{BB962C8B-B14F-4D97-AF65-F5344CB8AC3E}">
        <p14:creationId xmlns:p14="http://schemas.microsoft.com/office/powerpoint/2010/main" val="70776338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476672"/>
            <a:ext cx="8229600" cy="1143000"/>
          </a:xfrm>
        </p:spPr>
        <p:txBody>
          <a:bodyPr>
            <a:normAutofit/>
          </a:bodyPr>
          <a:lstStyle/>
          <a:p>
            <a:r>
              <a:rPr lang="es-ES" sz="4400" dirty="0" smtClean="0"/>
              <a:t>DESCONTAMINACIÓN DEL AGUA</a:t>
            </a:r>
            <a:endParaRPr lang="es-ES" sz="4400" dirty="0"/>
          </a:p>
        </p:txBody>
      </p:sp>
      <p:sp>
        <p:nvSpPr>
          <p:cNvPr id="3" name="2 Marcador de contenido"/>
          <p:cNvSpPr>
            <a:spLocks noGrp="1"/>
          </p:cNvSpPr>
          <p:nvPr>
            <p:ph idx="1"/>
          </p:nvPr>
        </p:nvSpPr>
        <p:spPr>
          <a:xfrm>
            <a:off x="467544" y="1844824"/>
            <a:ext cx="8229600" cy="4205064"/>
          </a:xfrm>
        </p:spPr>
        <p:txBody>
          <a:bodyPr>
            <a:normAutofit/>
          </a:bodyPr>
          <a:lstStyle/>
          <a:p>
            <a:r>
              <a:rPr lang="es-ES" sz="1800" dirty="0" smtClean="0"/>
              <a:t>Por </a:t>
            </a:r>
            <a:r>
              <a:rPr lang="es-ES" sz="1800" dirty="0"/>
              <a:t>sedimentación: La sedimentación consiste en dejar el agua de un contenedor en reposo, para que los sólidos que posee se separen y se dirijan al fondo.</a:t>
            </a:r>
          </a:p>
          <a:p>
            <a:endParaRPr lang="es-ES" sz="1800" dirty="0" smtClean="0"/>
          </a:p>
          <a:p>
            <a:r>
              <a:rPr lang="es-ES" sz="1800" dirty="0" smtClean="0"/>
              <a:t>Por </a:t>
            </a:r>
            <a:r>
              <a:rPr lang="es-ES" sz="1800" dirty="0"/>
              <a:t>filtración: La filtración es el proceso de separar un sólido del líquido en el que está suspendido al hacerlos pasar a través de un medio poroso (filtro) que retiene al sólido y por el cual el líquido puede pasar fácilmente.</a:t>
            </a:r>
          </a:p>
          <a:p>
            <a:endParaRPr lang="es-ES" sz="1800" dirty="0" smtClean="0"/>
          </a:p>
          <a:p>
            <a:r>
              <a:rPr lang="es-ES" sz="1800" dirty="0" smtClean="0"/>
              <a:t>Por </a:t>
            </a:r>
            <a:r>
              <a:rPr lang="es-ES" sz="1800" dirty="0"/>
              <a:t>desinfección: Se realiza por medio de ebullición que consiste en hervir el agua durante 1 minuto y para mejorarle el sabor se pasa de un envase a otro varias veces, proceso conocido como aireación, después se deja reposar por varias horas y se le agrega una pizca de sal por cada litro de agua. </a:t>
            </a:r>
          </a:p>
        </p:txBody>
      </p:sp>
    </p:spTree>
    <p:extLst>
      <p:ext uri="{BB962C8B-B14F-4D97-AF65-F5344CB8AC3E}">
        <p14:creationId xmlns:p14="http://schemas.microsoft.com/office/powerpoint/2010/main" val="1570173821"/>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556792"/>
            <a:ext cx="8229600" cy="4525963"/>
          </a:xfrm>
        </p:spPr>
        <p:txBody>
          <a:bodyPr>
            <a:normAutofit/>
          </a:bodyPr>
          <a:lstStyle/>
          <a:p>
            <a:r>
              <a:rPr lang="es-ES" sz="1800" dirty="0" smtClean="0"/>
              <a:t>Por cloración: Cloración es el procedimiento para desinfectar el agua utilizando el cloro o alguno de sus derivados. Para obtener una desinfección adecuada, el cloro deberá estar en contacto con el agua por lo menos durante veinte minutos; transcurrido ese tiempo podrá considerarse el agua como sanitariamente segura. Para desinfectar el agua para consumo humano generalmente se utiliza hipoclorito de sodio al 5.1%. </a:t>
            </a:r>
          </a:p>
          <a:p>
            <a:endParaRPr lang="es-ES" sz="1800" dirty="0" smtClean="0"/>
          </a:p>
          <a:p>
            <a:endParaRPr lang="es-ES" sz="1800" dirty="0" smtClean="0"/>
          </a:p>
          <a:p>
            <a:r>
              <a:rPr lang="es-ES" sz="1800" dirty="0" smtClean="0"/>
              <a:t>Por rayos ultravioleta: La desinfección por ultravioleta usa la luz como fuente encerrada en un estuche protector, montado de manera que, cuando pasa el flujo de agua a través del estuche, los rayos ultravioleta son emitidos y absorbidos dentro del compartimiento</a:t>
            </a:r>
          </a:p>
          <a:p>
            <a:endParaRPr lang="es-ES" dirty="0"/>
          </a:p>
        </p:txBody>
      </p:sp>
    </p:spTree>
    <p:extLst>
      <p:ext uri="{BB962C8B-B14F-4D97-AF65-F5344CB8AC3E}">
        <p14:creationId xmlns:p14="http://schemas.microsoft.com/office/powerpoint/2010/main" val="4185007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476672"/>
            <a:ext cx="8229600" cy="1143000"/>
          </a:xfrm>
        </p:spPr>
        <p:txBody>
          <a:bodyPr>
            <a:normAutofit/>
          </a:bodyPr>
          <a:lstStyle/>
          <a:p>
            <a:r>
              <a:rPr lang="es-ES" dirty="0" smtClean="0"/>
              <a:t>GESTIÓN DE RESIDUOS</a:t>
            </a:r>
            <a:endParaRPr lang="es-ES" dirty="0"/>
          </a:p>
        </p:txBody>
      </p:sp>
      <p:sp>
        <p:nvSpPr>
          <p:cNvPr id="3" name="2 Marcador de contenido"/>
          <p:cNvSpPr>
            <a:spLocks noGrp="1"/>
          </p:cNvSpPr>
          <p:nvPr>
            <p:ph idx="1"/>
          </p:nvPr>
        </p:nvSpPr>
        <p:spPr/>
        <p:txBody>
          <a:bodyPr>
            <a:normAutofit fontScale="77500" lnSpcReduction="20000"/>
          </a:bodyPr>
          <a:lstStyle/>
          <a:p>
            <a:pPr marL="0" indent="0">
              <a:buNone/>
            </a:pPr>
            <a:r>
              <a:rPr lang="es-ES" sz="2600" dirty="0" smtClean="0"/>
              <a:t>Los </a:t>
            </a:r>
            <a:r>
              <a:rPr lang="es-ES" sz="2600" dirty="0"/>
              <a:t>residuos constituyen uno de los problemas más importantes de nuestra sociedad, para disminuir el impacto medioambiental que generan debemos seguir unos principios de sostenibilidad, también llamados como la regla de las tres erres: reducir, reutilizar y reciclar</a:t>
            </a:r>
            <a:r>
              <a:rPr lang="es-ES" sz="2600" dirty="0" smtClean="0"/>
              <a:t>.</a:t>
            </a:r>
          </a:p>
          <a:p>
            <a:pPr marL="0" indent="0">
              <a:buNone/>
            </a:pPr>
            <a:endParaRPr lang="es-ES" sz="2600" dirty="0"/>
          </a:p>
          <a:p>
            <a:pPr lvl="0"/>
            <a:r>
              <a:rPr lang="es-ES" sz="2600" dirty="0"/>
              <a:t>La reducción de residuos consiste en el empleo de tecnologías más limpias que generen menor cantidad de residuos, cambiando determinados hábitos de consumo</a:t>
            </a:r>
            <a:r>
              <a:rPr lang="es-ES" sz="2600" dirty="0" smtClean="0"/>
              <a:t>.</a:t>
            </a:r>
          </a:p>
          <a:p>
            <a:pPr lvl="0"/>
            <a:endParaRPr lang="es-ES" sz="2600" dirty="0"/>
          </a:p>
          <a:p>
            <a:pPr lvl="0"/>
            <a:r>
              <a:rPr lang="es-ES" sz="2600" dirty="0"/>
              <a:t>La reutilización consiste en volver a utilizar algo que ya haya sido utilizado, con el mismo fin</a:t>
            </a:r>
            <a:r>
              <a:rPr lang="es-ES" sz="2600" dirty="0" smtClean="0"/>
              <a:t>.</a:t>
            </a:r>
          </a:p>
          <a:p>
            <a:pPr lvl="0"/>
            <a:endParaRPr lang="es-ES" sz="2600" dirty="0"/>
          </a:p>
          <a:p>
            <a:pPr lvl="0"/>
            <a:r>
              <a:rPr lang="es-ES" sz="2600" dirty="0"/>
              <a:t>El reciclaje consiste en la transformación de los residuos, dentro de un proceso de producción, para su fin inicial o para otros fines. Los residuos que más se prestan a técnicas de reciclaje son los envases de vidrio, aluminio, hojalata, papel o cartón.</a:t>
            </a:r>
          </a:p>
          <a:p>
            <a:endParaRPr lang="es-ES" dirty="0"/>
          </a:p>
        </p:txBody>
      </p:sp>
    </p:spTree>
    <p:extLst>
      <p:ext uri="{BB962C8B-B14F-4D97-AF65-F5344CB8AC3E}">
        <p14:creationId xmlns:p14="http://schemas.microsoft.com/office/powerpoint/2010/main" val="222593854"/>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620688"/>
            <a:ext cx="8229600" cy="1143000"/>
          </a:xfrm>
        </p:spPr>
        <p:txBody>
          <a:bodyPr>
            <a:normAutofit/>
          </a:bodyPr>
          <a:lstStyle/>
          <a:p>
            <a:r>
              <a:rPr lang="es-ES" dirty="0" smtClean="0"/>
              <a:t>Protocolo de Montreal</a:t>
            </a:r>
            <a:endParaRPr lang="es-ES" dirty="0"/>
          </a:p>
        </p:txBody>
      </p:sp>
      <p:sp>
        <p:nvSpPr>
          <p:cNvPr id="3" name="2 Marcador de contenido"/>
          <p:cNvSpPr>
            <a:spLocks noGrp="1"/>
          </p:cNvSpPr>
          <p:nvPr>
            <p:ph idx="1"/>
          </p:nvPr>
        </p:nvSpPr>
        <p:spPr>
          <a:xfrm>
            <a:off x="251520" y="1700808"/>
            <a:ext cx="8229600" cy="4525963"/>
          </a:xfrm>
        </p:spPr>
        <p:txBody>
          <a:bodyPr/>
          <a:lstStyle/>
          <a:p>
            <a:pPr marL="0" indent="0">
              <a:buNone/>
            </a:pPr>
            <a:endParaRPr lang="es-ES" dirty="0"/>
          </a:p>
          <a:p>
            <a:pPr marL="0" indent="0">
              <a:buNone/>
            </a:pPr>
            <a:r>
              <a:rPr lang="es-ES" sz="2400" dirty="0"/>
              <a:t>En 1987 los representantes de 24 países firmaron un tratado para la reducción y posterior eliminación de los clorofluorocarbonos y así evitar la destrucción de la capa de </a:t>
            </a:r>
            <a:r>
              <a:rPr lang="es-ES" sz="2400" dirty="0" smtClean="0"/>
              <a:t>ozono.</a:t>
            </a:r>
            <a:endParaRPr lang="es-ES" sz="2400" dirty="0"/>
          </a:p>
          <a:p>
            <a:endParaRPr lang="es-ES" dirty="0"/>
          </a:p>
        </p:txBody>
      </p:sp>
    </p:spTree>
    <p:extLst>
      <p:ext uri="{BB962C8B-B14F-4D97-AF65-F5344CB8AC3E}">
        <p14:creationId xmlns:p14="http://schemas.microsoft.com/office/powerpoint/2010/main" val="4430841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Protocolo de Kioto</a:t>
            </a:r>
            <a:endParaRPr lang="es-ES" dirty="0"/>
          </a:p>
        </p:txBody>
      </p:sp>
      <p:sp>
        <p:nvSpPr>
          <p:cNvPr id="3" name="2 Marcador de contenido"/>
          <p:cNvSpPr>
            <a:spLocks noGrp="1"/>
          </p:cNvSpPr>
          <p:nvPr>
            <p:ph idx="1"/>
          </p:nvPr>
        </p:nvSpPr>
        <p:spPr/>
        <p:txBody>
          <a:bodyPr>
            <a:normAutofit/>
          </a:bodyPr>
          <a:lstStyle/>
          <a:p>
            <a:pPr marL="0" indent="0">
              <a:buNone/>
            </a:pPr>
            <a:r>
              <a:rPr lang="es-ES" sz="2400" dirty="0"/>
              <a:t>Es un acuerdo internacional de 1997 que tiene como objetivo reducir las emisiones  de los gases de efecto invernadero que provocan el calentamiento </a:t>
            </a:r>
            <a:r>
              <a:rPr lang="es-ES" sz="2400" dirty="0" smtClean="0"/>
              <a:t>global. La </a:t>
            </a:r>
            <a:r>
              <a:rPr lang="es-ES" sz="2400" dirty="0"/>
              <a:t>reducción global seria de un 5% respecto a los valores de 1990</a:t>
            </a:r>
            <a:r>
              <a:rPr lang="es-ES" sz="2400" dirty="0" smtClean="0"/>
              <a:t>.</a:t>
            </a:r>
          </a:p>
          <a:p>
            <a:pPr marL="0" indent="0">
              <a:buNone/>
            </a:pPr>
            <a:endParaRPr lang="es-ES" sz="2400" dirty="0"/>
          </a:p>
          <a:p>
            <a:pPr marL="0" indent="0">
              <a:buNone/>
            </a:pPr>
            <a:r>
              <a:rPr lang="es-ES" sz="2400" dirty="0"/>
              <a:t>Algunos científicos aseguran que los objetivos de reducción de emisiones no se van a cumplir porque se necesita mas tiempo y que, además la lucha contra el cambio climático debe realizarse con reducciones mas importantes</a:t>
            </a:r>
          </a:p>
          <a:p>
            <a:endParaRPr lang="es-ES" dirty="0"/>
          </a:p>
        </p:txBody>
      </p:sp>
    </p:spTree>
    <p:extLst>
      <p:ext uri="{BB962C8B-B14F-4D97-AF65-F5344CB8AC3E}">
        <p14:creationId xmlns:p14="http://schemas.microsoft.com/office/powerpoint/2010/main" val="629382223"/>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404664"/>
            <a:ext cx="8229600" cy="1143000"/>
          </a:xfrm>
        </p:spPr>
        <p:txBody>
          <a:bodyPr/>
          <a:lstStyle/>
          <a:p>
            <a:r>
              <a:rPr lang="es-ES" dirty="0" smtClean="0"/>
              <a:t>Bibliografía</a:t>
            </a:r>
            <a:endParaRPr lang="es-ES" dirty="0"/>
          </a:p>
        </p:txBody>
      </p:sp>
      <p:sp>
        <p:nvSpPr>
          <p:cNvPr id="3" name="2 Marcador de contenido"/>
          <p:cNvSpPr>
            <a:spLocks noGrp="1"/>
          </p:cNvSpPr>
          <p:nvPr>
            <p:ph idx="1"/>
          </p:nvPr>
        </p:nvSpPr>
        <p:spPr>
          <a:xfrm>
            <a:off x="539552" y="1628800"/>
            <a:ext cx="8229600" cy="4525963"/>
          </a:xfrm>
        </p:spPr>
        <p:txBody>
          <a:bodyPr>
            <a:normAutofit lnSpcReduction="10000"/>
          </a:bodyPr>
          <a:lstStyle/>
          <a:p>
            <a:pPr marL="0" indent="0">
              <a:buNone/>
            </a:pPr>
            <a:r>
              <a:rPr lang="es-ES" sz="2400" dirty="0" smtClean="0"/>
              <a:t>Libro de texto de CMC</a:t>
            </a:r>
          </a:p>
          <a:p>
            <a:pPr marL="0" indent="0">
              <a:buNone/>
            </a:pPr>
            <a:endParaRPr lang="es-ES" sz="2400" dirty="0" smtClean="0"/>
          </a:p>
          <a:p>
            <a:pPr marL="0" indent="0">
              <a:buNone/>
            </a:pPr>
            <a:r>
              <a:rPr lang="es-ES" sz="2400" u="sng" dirty="0">
                <a:hlinkClick r:id="rId2"/>
              </a:rPr>
              <a:t>http://</a:t>
            </a:r>
            <a:r>
              <a:rPr lang="es-ES" sz="2400" u="sng" dirty="0" smtClean="0">
                <a:hlinkClick r:id="rId2"/>
              </a:rPr>
              <a:t>contaminacion-purificacion-agua.blogspot.com.es/</a:t>
            </a:r>
            <a:r>
              <a:rPr lang="es-ES" sz="2400" u="sng" dirty="0" smtClean="0"/>
              <a:t> </a:t>
            </a:r>
          </a:p>
          <a:p>
            <a:pPr marL="0" indent="0">
              <a:buNone/>
            </a:pPr>
            <a:endParaRPr lang="es-ES" sz="2400" dirty="0"/>
          </a:p>
          <a:p>
            <a:pPr marL="0" indent="0">
              <a:buNone/>
            </a:pPr>
            <a:r>
              <a:rPr lang="es-ES" sz="2400" dirty="0" smtClean="0">
                <a:hlinkClick r:id="rId3"/>
              </a:rPr>
              <a:t>http://www.proyectopv.org/</a:t>
            </a:r>
            <a:r>
              <a:rPr lang="es-ES" sz="2400" dirty="0" smtClean="0"/>
              <a:t> </a:t>
            </a:r>
          </a:p>
          <a:p>
            <a:pPr marL="0" indent="0">
              <a:buNone/>
            </a:pPr>
            <a:endParaRPr lang="es-ES" sz="2400" dirty="0" smtClean="0"/>
          </a:p>
          <a:p>
            <a:pPr marL="0" indent="0">
              <a:buNone/>
            </a:pPr>
            <a:r>
              <a:rPr lang="es-ES" sz="2400" dirty="0" smtClean="0">
                <a:hlinkClick r:id="rId4"/>
              </a:rPr>
              <a:t>http://www.greenfacts.org/</a:t>
            </a:r>
            <a:endParaRPr lang="es-ES" sz="2400" dirty="0" smtClean="0"/>
          </a:p>
          <a:p>
            <a:pPr marL="0" indent="0">
              <a:buNone/>
            </a:pPr>
            <a:endParaRPr lang="es-ES" sz="2400" dirty="0" smtClean="0"/>
          </a:p>
          <a:p>
            <a:pPr marL="0" indent="0">
              <a:buNone/>
            </a:pPr>
            <a:r>
              <a:rPr lang="es-ES" sz="2400" u="sng" dirty="0">
                <a:hlinkClick r:id="rId5"/>
              </a:rPr>
              <a:t>http://</a:t>
            </a:r>
            <a:r>
              <a:rPr lang="es-ES" sz="2400" u="sng" dirty="0" smtClean="0">
                <a:hlinkClick r:id="rId5"/>
              </a:rPr>
              <a:t>exterior.pntic.mec.es/</a:t>
            </a:r>
            <a:endParaRPr lang="es-ES" sz="2400" u="sng" dirty="0" smtClean="0"/>
          </a:p>
          <a:p>
            <a:pPr marL="0" indent="0">
              <a:buNone/>
            </a:pPr>
            <a:endParaRPr lang="es-ES" sz="2400" dirty="0" smtClean="0"/>
          </a:p>
          <a:p>
            <a:pPr marL="0" indent="0">
              <a:buNone/>
            </a:pPr>
            <a:r>
              <a:rPr lang="es-ES" sz="2400" dirty="0" smtClean="0">
                <a:hlinkClick r:id="rId6"/>
              </a:rPr>
              <a:t>http://cambioclimaticoglobal.com/</a:t>
            </a:r>
            <a:endParaRPr lang="es-ES" sz="2400" dirty="0"/>
          </a:p>
        </p:txBody>
      </p:sp>
    </p:spTree>
    <p:extLst>
      <p:ext uri="{BB962C8B-B14F-4D97-AF65-F5344CB8AC3E}">
        <p14:creationId xmlns:p14="http://schemas.microsoft.com/office/powerpoint/2010/main" val="1825396210"/>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052736"/>
            <a:ext cx="8064896" cy="5376598"/>
          </a:xfrm>
          <a:prstGeom prst="rect">
            <a:avLst/>
          </a:prstGeom>
        </p:spPr>
      </p:pic>
      <p:sp>
        <p:nvSpPr>
          <p:cNvPr id="5" name="4 Llamada ovalada"/>
          <p:cNvSpPr/>
          <p:nvPr/>
        </p:nvSpPr>
        <p:spPr>
          <a:xfrm>
            <a:off x="5796136" y="764704"/>
            <a:ext cx="2736304" cy="2088232"/>
          </a:xfrm>
          <a:prstGeom prst="wedgeEllipseCallout">
            <a:avLst>
              <a:gd name="adj1" fmla="val -51351"/>
              <a:gd name="adj2" fmla="val 8296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smtClean="0"/>
              <a:t>No contamines, por favor… </a:t>
            </a:r>
            <a:r>
              <a:rPr lang="es-ES" dirty="0" smtClean="0">
                <a:sym typeface="Wingdings" pitchFamily="2" charset="2"/>
              </a:rPr>
              <a:t></a:t>
            </a:r>
            <a:endParaRPr lang="es-ES" dirty="0"/>
          </a:p>
        </p:txBody>
      </p:sp>
    </p:spTree>
    <p:extLst>
      <p:ext uri="{BB962C8B-B14F-4D97-AF65-F5344CB8AC3E}">
        <p14:creationId xmlns:p14="http://schemas.microsoft.com/office/powerpoint/2010/main" val="94030349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184</TotalTime>
  <Words>1193</Words>
  <Application>Microsoft Office PowerPoint</Application>
  <PresentationFormat>Presentación en pantalla (4:3)</PresentationFormat>
  <Paragraphs>134</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Flujo</vt:lpstr>
      <vt:lpstr>IMPACTOS HUMANOS</vt:lpstr>
      <vt:lpstr>Índice </vt:lpstr>
      <vt:lpstr>El Impacto Humano</vt:lpstr>
      <vt:lpstr>Contaminación</vt:lpstr>
      <vt:lpstr>Presentación de PowerPoint</vt:lpstr>
      <vt:lpstr>Presentación de PowerPoint</vt:lpstr>
      <vt:lpstr>Presentación de PowerPoint</vt:lpstr>
      <vt:lpstr>Efecto Invernadero</vt:lpstr>
      <vt:lpstr>Presentación de PowerPoint</vt:lpstr>
      <vt:lpstr>Calentamiento Global</vt:lpstr>
      <vt:lpstr>Cambio Climático</vt:lpstr>
      <vt:lpstr>Deforestación</vt:lpstr>
      <vt:lpstr>Presentación de PowerPoint</vt:lpstr>
      <vt:lpstr>Desertificación</vt:lpstr>
      <vt:lpstr>DESCONTAMINACIÓN DEL AGUA</vt:lpstr>
      <vt:lpstr>Presentación de PowerPoint</vt:lpstr>
      <vt:lpstr>GESTIÓN DE RESIDUOS</vt:lpstr>
      <vt:lpstr>Protocolo de Montreal</vt:lpstr>
      <vt:lpstr>Protocolo de Kioto</vt:lpstr>
      <vt:lpstr>Bibliografía</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IMPACTOS HUMANOS</dc:title>
  <dc:creator>XP</dc:creator>
  <cp:lastModifiedBy>XP</cp:lastModifiedBy>
  <cp:revision>23</cp:revision>
  <dcterms:created xsi:type="dcterms:W3CDTF">2013-05-19T09:12:35Z</dcterms:created>
  <dcterms:modified xsi:type="dcterms:W3CDTF">2013-05-19T12:21:05Z</dcterms:modified>
</cp:coreProperties>
</file>