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7107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327DB-B941-4A58-A412-E5E464176790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728663"/>
            <a:ext cx="4854575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612601"/>
            <a:ext cx="5486400" cy="4369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223516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9223516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059791-3E04-40C8-9CD6-70A2B65A171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059791-3E04-40C8-9CD6-70A2B65A171F}" type="slidenum">
              <a:rPr lang="es-ES" smtClean="0"/>
              <a:pPr/>
              <a:t>6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A465A-1266-4390-9636-AE085A6CD08A}" type="datetimeFigureOut">
              <a:rPr lang="es-ES" smtClean="0"/>
              <a:pPr/>
              <a:t>18/05/2013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296C3-E5F4-4B2B-BB0D-6F85D7A65DC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656184"/>
          </a:xfrm>
        </p:spPr>
        <p:txBody>
          <a:bodyPr/>
          <a:lstStyle/>
          <a:p>
            <a:r>
              <a:rPr lang="es-ES" dirty="0" smtClean="0"/>
              <a:t>ECOSISTEMA DE MURCIA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2924944"/>
            <a:ext cx="4608512" cy="3384376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619672" y="1916832"/>
            <a:ext cx="59550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/>
                <a:solidFill>
                  <a:schemeClr val="accent3"/>
                </a:solidFill>
              </a:rPr>
              <a:t>BOSQUE DE RIBERA </a:t>
            </a:r>
          </a:p>
        </p:txBody>
      </p:sp>
      <p:pic>
        <p:nvPicPr>
          <p:cNvPr id="5" name="4 Imagen" descr="imagenes bosque de ribe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2924944"/>
            <a:ext cx="4752528" cy="338437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ES" sz="1800" dirty="0" smtClean="0"/>
              <a:t>       Los </a:t>
            </a:r>
            <a:r>
              <a:rPr lang="es-ES" sz="1800" dirty="0"/>
              <a:t>bosques de </a:t>
            </a:r>
            <a:r>
              <a:rPr lang="es-ES" sz="1800" dirty="0" smtClean="0"/>
              <a:t>ribera </a:t>
            </a:r>
            <a:r>
              <a:rPr lang="es-ES" sz="1800" dirty="0"/>
              <a:t>son bosques caducifolios que crecen a ambos </a:t>
            </a:r>
            <a:r>
              <a:rPr lang="es-ES" sz="1800" dirty="0" smtClean="0"/>
              <a:t>lados de los </a:t>
            </a:r>
            <a:r>
              <a:rPr lang="es-ES" sz="1800" dirty="0"/>
              <a:t>cursos fluviales sobre suelos que, a partir de una cierta profundidad, suelen estar empapados de </a:t>
            </a:r>
            <a:r>
              <a:rPr lang="es-ES" sz="1800" dirty="0" smtClean="0"/>
              <a:t>agua</a:t>
            </a:r>
            <a:r>
              <a:rPr lang="es-ES" sz="1800" dirty="0"/>
              <a:t> proveniente del río o arroyo vecino </a:t>
            </a:r>
            <a:r>
              <a:rPr lang="es-ES" sz="1800" dirty="0" smtClean="0"/>
              <a:t>(humedales). Son los más productivos entre los bosques del área mediterránea porque raramente escasea en ellos el agua .</a:t>
            </a:r>
          </a:p>
          <a:p>
            <a:pPr algn="just">
              <a:buNone/>
            </a:pPr>
            <a:endParaRPr lang="es-ES" sz="1800" dirty="0" smtClean="0"/>
          </a:p>
          <a:p>
            <a:pPr algn="just">
              <a:buNone/>
            </a:pPr>
            <a:r>
              <a:rPr lang="es-ES" sz="1800" dirty="0" smtClean="0"/>
              <a:t>       Estos bosques aparecen solamente a lo largo de algunos tramos del río Segura, aguas arriba de Cieza y Calasparra, como en el cañón de Almadenes y Cañaverosa.</a:t>
            </a:r>
          </a:p>
          <a:p>
            <a:pPr algn="just">
              <a:buNone/>
            </a:pPr>
            <a:r>
              <a:rPr lang="es-ES" sz="1800" dirty="0"/>
              <a:t> </a:t>
            </a:r>
            <a:r>
              <a:rPr lang="es-ES" sz="1800" dirty="0" smtClean="0"/>
              <a:t>     </a:t>
            </a:r>
          </a:p>
          <a:p>
            <a:pPr>
              <a:buNone/>
            </a:pPr>
            <a:r>
              <a:rPr lang="es-ES" sz="1800" dirty="0" smtClean="0"/>
              <a:t>       </a:t>
            </a:r>
          </a:p>
          <a:p>
            <a:pPr>
              <a:buNone/>
            </a:pPr>
            <a:endParaRPr lang="es-ES" sz="1800" dirty="0"/>
          </a:p>
          <a:p>
            <a:pPr>
              <a:buNone/>
            </a:pPr>
            <a:endParaRPr lang="es-ES" sz="1800" dirty="0"/>
          </a:p>
        </p:txBody>
      </p:sp>
      <p:pic>
        <p:nvPicPr>
          <p:cNvPr id="5" name="4 Imagen" descr="rib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2852936"/>
            <a:ext cx="6120680" cy="3168352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475656" y="188640"/>
            <a:ext cx="5904656" cy="432048"/>
          </a:xfrm>
        </p:spPr>
        <p:txBody>
          <a:bodyPr/>
          <a:lstStyle/>
          <a:p>
            <a:pPr algn="ctr"/>
            <a:r>
              <a:rPr lang="es-ES" dirty="0" smtClean="0"/>
              <a:t>FAUNA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flipV="1">
            <a:off x="8604448" y="6126161"/>
            <a:ext cx="82352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s-ES" sz="1800" dirty="0" smtClean="0"/>
          </a:p>
        </p:txBody>
      </p:sp>
      <p:sp>
        <p:nvSpPr>
          <p:cNvPr id="10" name="9 Marcador de texto"/>
          <p:cNvSpPr>
            <a:spLocks noGrp="1"/>
          </p:cNvSpPr>
          <p:nvPr>
            <p:ph type="body" sz="half" idx="2"/>
          </p:nvPr>
        </p:nvSpPr>
        <p:spPr>
          <a:xfrm>
            <a:off x="323528" y="620688"/>
            <a:ext cx="8352928" cy="2808312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pPr algn="just"/>
            <a:r>
              <a:rPr lang="es-ES" dirty="0" smtClean="0"/>
              <a:t> Hay una abundante fauna característica en este bosque :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Destacan las especies como </a:t>
            </a:r>
            <a:r>
              <a:rPr lang="es-ES" i="1" u="sng" dirty="0" smtClean="0"/>
              <a:t>la nutria </a:t>
            </a:r>
            <a:r>
              <a:rPr lang="es-ES" dirty="0" smtClean="0"/>
              <a:t>, el </a:t>
            </a:r>
            <a:r>
              <a:rPr lang="es-ES" i="1" u="sng" dirty="0" smtClean="0"/>
              <a:t>turón o la rata de agua </a:t>
            </a:r>
            <a:r>
              <a:rPr lang="es-ES" dirty="0" smtClean="0"/>
              <a:t>entre los mamíferos; </a:t>
            </a:r>
            <a:r>
              <a:rPr lang="es-ES" u="sng" dirty="0" smtClean="0"/>
              <a:t>el </a:t>
            </a:r>
            <a:r>
              <a:rPr lang="es-ES" u="sng" dirty="0" err="1" smtClean="0"/>
              <a:t>martín</a:t>
            </a:r>
            <a:r>
              <a:rPr lang="es-ES" u="sng" dirty="0" smtClean="0"/>
              <a:t> pescador , mirlo acuático o el ruiseñor</a:t>
            </a:r>
            <a:r>
              <a:rPr lang="es-ES" dirty="0" smtClean="0"/>
              <a:t> entre las aves; peces como </a:t>
            </a:r>
            <a:r>
              <a:rPr lang="es-ES" i="1" u="sng" dirty="0" smtClean="0"/>
              <a:t>el barbo o la trucha </a:t>
            </a:r>
            <a:r>
              <a:rPr lang="es-ES" dirty="0" smtClean="0"/>
              <a:t>; reptiles como </a:t>
            </a:r>
            <a:r>
              <a:rPr lang="es-ES" i="1" u="sng" dirty="0" smtClean="0"/>
              <a:t>el galápago leproso o las culebras de agua</a:t>
            </a:r>
            <a:r>
              <a:rPr lang="es-ES" dirty="0" smtClean="0"/>
              <a:t> y anfibios como </a:t>
            </a:r>
            <a:r>
              <a:rPr lang="es-ES" i="1" u="sng" dirty="0" smtClean="0"/>
              <a:t>la rana y el sapo común 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También se encuentran aves que pertenecen a otros ambientes como </a:t>
            </a:r>
            <a:r>
              <a:rPr lang="es-ES" i="1" u="sng" dirty="0" smtClean="0"/>
              <a:t>los mitos , el pájaro carpintero … </a:t>
            </a:r>
          </a:p>
          <a:p>
            <a:pPr algn="just"/>
            <a:r>
              <a:rPr lang="es-ES" dirty="0" smtClean="0"/>
              <a:t>Se encuentran muy bien representados los invertebrados; destacan </a:t>
            </a:r>
            <a:r>
              <a:rPr lang="es-ES" i="1" u="sng" dirty="0" smtClean="0"/>
              <a:t>las libélulas</a:t>
            </a:r>
            <a:r>
              <a:rPr lang="es-ES" dirty="0" smtClean="0"/>
              <a:t>. También existen gran cantidad de crustáceos del que destaca el </a:t>
            </a:r>
            <a:r>
              <a:rPr lang="es-ES" i="1" u="sng" dirty="0" smtClean="0"/>
              <a:t>cangrejo rojo </a:t>
            </a:r>
            <a:r>
              <a:rPr lang="es-ES" dirty="0" smtClean="0"/>
              <a:t>, especie introducida que ha desplazado al </a:t>
            </a:r>
            <a:r>
              <a:rPr lang="es-ES" i="1" u="sng" dirty="0" smtClean="0"/>
              <a:t>cangrejo ibérico </a:t>
            </a:r>
            <a:r>
              <a:rPr lang="es-ES" dirty="0" smtClean="0"/>
              <a:t>. Entre los moluscos se encuentra la </a:t>
            </a:r>
            <a:r>
              <a:rPr lang="es-ES" i="1" u="sng" dirty="0" smtClean="0"/>
              <a:t>almeja de río 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endParaRPr lang="es-E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56992"/>
            <a:ext cx="2143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356992"/>
            <a:ext cx="285750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284984"/>
            <a:ext cx="230425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123728" y="116632"/>
            <a:ext cx="4392488" cy="504056"/>
          </a:xfrm>
        </p:spPr>
        <p:txBody>
          <a:bodyPr/>
          <a:lstStyle/>
          <a:p>
            <a:pPr algn="ctr"/>
            <a:r>
              <a:rPr lang="es-ES" dirty="0" smtClean="0"/>
              <a:t>VEGETACIÓN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6080444"/>
            <a:ext cx="5111750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s-ES" sz="1800" dirty="0"/>
          </a:p>
          <a:p>
            <a:endParaRPr lang="es-ES" sz="1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2"/>
          </p:nvPr>
        </p:nvSpPr>
        <p:spPr>
          <a:xfrm>
            <a:off x="467544" y="692696"/>
            <a:ext cx="7571184" cy="3168351"/>
          </a:xfrm>
        </p:spPr>
        <p:txBody>
          <a:bodyPr/>
          <a:lstStyle/>
          <a:p>
            <a:pPr algn="just"/>
            <a:r>
              <a:rPr lang="es-ES" dirty="0" smtClean="0"/>
              <a:t>Al ver un paisaje del bosque de ribera , nos indica la presencia de agua. La profundidad a que se encuentra el nivel freático, va a seleccionar las especies vegetales en función de las necesidades de agua que tengan, distinguiéndose así tres franjas:</a:t>
            </a:r>
          </a:p>
          <a:p>
            <a:pPr algn="just"/>
            <a:r>
              <a:rPr lang="es-ES" dirty="0" smtClean="0"/>
              <a:t>En la primera, la más alejada del curso del agua destacan los </a:t>
            </a:r>
            <a:r>
              <a:rPr lang="es-ES" i="1" u="sng" dirty="0" smtClean="0"/>
              <a:t>olmos</a:t>
            </a:r>
            <a:r>
              <a:rPr lang="es-ES" dirty="0" smtClean="0"/>
              <a:t> y especies arbustivas y herbáceas como las </a:t>
            </a:r>
            <a:r>
              <a:rPr lang="es-ES" i="1" u="sng" dirty="0" smtClean="0"/>
              <a:t>zarzas , rosales silvestres , juncales </a:t>
            </a:r>
            <a:r>
              <a:rPr lang="es-ES" dirty="0" smtClean="0"/>
              <a:t>, etc., así como especies provenientes del bosque cercano como el </a:t>
            </a:r>
            <a:r>
              <a:rPr lang="es-ES" i="1" u="sng" dirty="0" smtClean="0"/>
              <a:t>pino carrasco y coscojas 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En la segunda, más próxima al cauce, encontramos el </a:t>
            </a:r>
            <a:r>
              <a:rPr lang="es-ES" i="1" u="sng" dirty="0" smtClean="0"/>
              <a:t>álamo blanco </a:t>
            </a:r>
            <a:r>
              <a:rPr lang="es-ES" dirty="0" smtClean="0"/>
              <a:t>y a otras especies arbóreas como </a:t>
            </a:r>
            <a:r>
              <a:rPr lang="es-ES" i="1" u="sng" dirty="0" smtClean="0"/>
              <a:t>el chopo , el fresno , el taray  o el sauce </a:t>
            </a:r>
            <a:r>
              <a:rPr lang="es-ES" dirty="0" smtClean="0"/>
              <a:t>y arbustivas como </a:t>
            </a:r>
            <a:r>
              <a:rPr lang="es-ES" i="1" u="sng" dirty="0" smtClean="0"/>
              <a:t>la zarzamora y la zarzaparrilla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En la tercera, zonas afectadas por las crecidas naturales, vemos </a:t>
            </a:r>
            <a:r>
              <a:rPr lang="es-ES" i="1" u="sng" dirty="0" smtClean="0"/>
              <a:t>sauces, cañaverales y carrizales</a:t>
            </a:r>
            <a:r>
              <a:rPr lang="es-ES" dirty="0" smtClean="0"/>
              <a:t>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A simple vista puede resultar difícil distinguir las distintas franjas de vegetación, por encontrarse muy entremezcladas entre ellas y con el medio .</a:t>
            </a:r>
          </a:p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149080"/>
            <a:ext cx="331236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149080"/>
            <a:ext cx="300151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979712" y="260648"/>
            <a:ext cx="5112568" cy="504056"/>
          </a:xfrm>
        </p:spPr>
        <p:txBody>
          <a:bodyPr/>
          <a:lstStyle/>
          <a:p>
            <a:pPr algn="ctr"/>
            <a:r>
              <a:rPr lang="es-ES" dirty="0" smtClean="0"/>
              <a:t>DESAPARICIÓN DE ESTOS BOSQUES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5949280"/>
            <a:ext cx="5111750" cy="17688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es-ES" sz="1800" dirty="0" smtClean="0"/>
          </a:p>
          <a:p>
            <a:endParaRPr lang="es-ES" sz="1800" dirty="0" smtClean="0"/>
          </a:p>
          <a:p>
            <a:endParaRPr lang="es-ES" sz="1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2"/>
          </p:nvPr>
        </p:nvSpPr>
        <p:spPr>
          <a:xfrm>
            <a:off x="755576" y="836712"/>
            <a:ext cx="7632848" cy="1944215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pPr algn="just"/>
            <a:r>
              <a:rPr lang="es-ES" dirty="0" smtClean="0"/>
              <a:t>La desaparición de los bosques de ribera en la Región de Murcia ha estado motivada por varias razones: la tala de estos árboles ; el aprovechamiento de estas tierras para el cultivo; la construcción de embalses; la urbanización de algunas zonas, la extracción de áridos, etc. Todo esto ha contribuido a erosionar los suelos de ribera, a aumentar la velocidad del agua en las avenidas y, al desaparecer estos árboles, también ha desaparecido el refugio que tenían muchos animales, y uno de los paisajes más singulares de nuestra región.</a:t>
            </a:r>
            <a:endParaRPr lang="es-ES" dirty="0"/>
          </a:p>
        </p:txBody>
      </p:sp>
      <p:pic>
        <p:nvPicPr>
          <p:cNvPr id="2050" name="Picture 2" descr="La huerta de Cieza junto al río Segura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068960"/>
            <a:ext cx="5040560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1547664" y="6237312"/>
            <a:ext cx="6552728" cy="432048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0" y="332656"/>
            <a:ext cx="8532440" cy="6525344"/>
          </a:xfrm>
        </p:spPr>
        <p:txBody>
          <a:bodyPr>
            <a:normAutofit/>
          </a:bodyPr>
          <a:lstStyle/>
          <a:p>
            <a:pPr>
              <a:buNone/>
            </a:pPr>
            <a:endParaRPr lang="es-ES" sz="1800" dirty="0" smtClean="0"/>
          </a:p>
          <a:p>
            <a:endParaRPr lang="es-ES" sz="1800" dirty="0"/>
          </a:p>
          <a:p>
            <a:pPr>
              <a:buNone/>
            </a:pPr>
            <a:endParaRPr lang="es-ES" sz="1800" dirty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endParaRPr lang="es-ES" sz="1800" dirty="0" smtClean="0"/>
          </a:p>
          <a:p>
            <a:pPr algn="ctr"/>
            <a:r>
              <a:rPr lang="es-ES" sz="1800" dirty="0"/>
              <a:t> </a:t>
            </a:r>
            <a:r>
              <a:rPr lang="es-ES" sz="1800" dirty="0" smtClean="0"/>
              <a:t>             JOSÉ ANTONIO ROS CASES 2ºC </a:t>
            </a:r>
            <a:endParaRPr lang="es-ES" sz="1800" dirty="0" smtClean="0"/>
          </a:p>
        </p:txBody>
      </p:sp>
      <p:pic>
        <p:nvPicPr>
          <p:cNvPr id="6" name="5 Imagen" descr="bosque ribe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3501008"/>
            <a:ext cx="4752528" cy="2448272"/>
          </a:xfrm>
          <a:prstGeom prst="rect">
            <a:avLst/>
          </a:prstGeom>
        </p:spPr>
      </p:pic>
      <p:pic>
        <p:nvPicPr>
          <p:cNvPr id="1026" name="Picture 2" descr="Río Segur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548680"/>
            <a:ext cx="3528392" cy="2880320"/>
          </a:xfrm>
          <a:prstGeom prst="rect">
            <a:avLst/>
          </a:prstGeom>
          <a:noFill/>
        </p:spPr>
      </p:pic>
      <p:pic>
        <p:nvPicPr>
          <p:cNvPr id="1028" name="Picture 4" descr="El río Segura a su paso por el municipio de Ciez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548680"/>
            <a:ext cx="3528392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453</Words>
  <Application>Microsoft Office PowerPoint</Application>
  <PresentationFormat>Presentación en pantalla (4:3)</PresentationFormat>
  <Paragraphs>45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ECOSISTEMA DE MURCIA</vt:lpstr>
      <vt:lpstr>Diapositiva 2</vt:lpstr>
      <vt:lpstr>FAUNA</vt:lpstr>
      <vt:lpstr>VEGETACIÓN</vt:lpstr>
      <vt:lpstr>DESAPARICIÓN DE ESTOS BOSQUES</vt:lpstr>
      <vt:lpstr>Diapositiva 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ECOSISTEMA DE MURCIA</dc:title>
  <dc:creator>Familia Ros Cases</dc:creator>
  <cp:lastModifiedBy>Familia Ros Cases</cp:lastModifiedBy>
  <cp:revision>28</cp:revision>
  <dcterms:created xsi:type="dcterms:W3CDTF">2013-05-08T17:26:23Z</dcterms:created>
  <dcterms:modified xsi:type="dcterms:W3CDTF">2013-05-18T11:56:22Z</dcterms:modified>
</cp:coreProperties>
</file>